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 id="2147483681" r:id="rId3"/>
  </p:sldMasterIdLst>
  <p:notesMasterIdLst>
    <p:notesMasterId r:id="rId15"/>
  </p:notesMasterIdLst>
  <p:sldIdLst>
    <p:sldId id="256" r:id="rId4"/>
    <p:sldId id="2147480341" r:id="rId5"/>
    <p:sldId id="2147480340" r:id="rId6"/>
    <p:sldId id="2147480342" r:id="rId7"/>
    <p:sldId id="2147480343" r:id="rId8"/>
    <p:sldId id="2147480344" r:id="rId9"/>
    <p:sldId id="2147480345" r:id="rId10"/>
    <p:sldId id="2147480346" r:id="rId11"/>
    <p:sldId id="2147480347" r:id="rId12"/>
    <p:sldId id="330"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0B14"/>
    <a:srgbClr val="090F1C"/>
    <a:srgbClr val="F1F5F9"/>
    <a:srgbClr val="36BAE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664"/>
  </p:normalViewPr>
  <p:slideViewPr>
    <p:cSldViewPr snapToGrid="0">
      <p:cViewPr varScale="1">
        <p:scale>
          <a:sx n="112" d="100"/>
          <a:sy n="112" d="100"/>
        </p:scale>
        <p:origin x="52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88AE11-0E12-4B7B-91BB-A8DFF693ACA9}" type="datetimeFigureOut">
              <a:rPr lang="en-IN" smtClean="0"/>
              <a:t>14/01/26</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7AE127-5095-4AD8-8139-5DF7C5080DE1}" type="slidenum">
              <a:rPr lang="en-IN" smtClean="0"/>
              <a:t>‹#›</a:t>
            </a:fld>
            <a:endParaRPr lang="en-IN"/>
          </a:p>
        </p:txBody>
      </p:sp>
    </p:spTree>
    <p:extLst>
      <p:ext uri="{BB962C8B-B14F-4D97-AF65-F5344CB8AC3E}">
        <p14:creationId xmlns:p14="http://schemas.microsoft.com/office/powerpoint/2010/main" val="3077149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07AE127-5095-4AD8-8139-5DF7C5080DE1}" type="slidenum">
              <a:rPr lang="en-IN" smtClean="0"/>
              <a:t>3</a:t>
            </a:fld>
            <a:endParaRPr lang="en-IN"/>
          </a:p>
        </p:txBody>
      </p:sp>
    </p:spTree>
    <p:extLst>
      <p:ext uri="{BB962C8B-B14F-4D97-AF65-F5344CB8AC3E}">
        <p14:creationId xmlns:p14="http://schemas.microsoft.com/office/powerpoint/2010/main" val="990383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6" name="Google Shape;31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ea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r>
              <a:rPr lang="en-US" noProof="0"/>
              <a:t>MM.DD.20XX</a:t>
            </a:r>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r>
              <a:rPr lang="en-US" noProof="0"/>
              <a:t>ADD A FOOTER</a:t>
            </a:r>
          </a:p>
        </p:txBody>
      </p:sp>
      <p:sp>
        <p:nvSpPr>
          <p:cNvPr id="9" name="Text Placeholder 2">
            <a:extLst>
              <a:ext uri="{FF2B5EF4-FFF2-40B4-BE49-F238E27FC236}">
                <a16:creationId xmlns:a16="http://schemas.microsoft.com/office/drawing/2014/main" id="{F947FF51-80C5-433A-A515-4334E29588D0}"/>
              </a:ext>
            </a:extLst>
          </p:cNvPr>
          <p:cNvSpPr>
            <a:spLocks noGrp="1"/>
          </p:cNvSpPr>
          <p:nvPr>
            <p:ph type="body" idx="1"/>
          </p:nvPr>
        </p:nvSpPr>
        <p:spPr>
          <a:xfrm>
            <a:off x="862258" y="4812501"/>
            <a:ext cx="2939721" cy="668619"/>
          </a:xfrm>
        </p:spPr>
        <p:txBody>
          <a:bodyPr lIns="0" tIns="0" rIns="0" bIns="0" anchor="t" anchorCtr="0">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838201" y="3027646"/>
            <a:ext cx="2962574" cy="1325563"/>
          </a:xfrm>
        </p:spPr>
        <p:txBody>
          <a:bodyPr lIns="0" tIns="0" rIns="0" bIns="0" anchor="b" anchorCtr="0">
            <a:normAutofit/>
          </a:bodyPr>
          <a:lstStyle>
            <a:lvl1pPr marL="0" algn="l"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a:t>CLICK TO EDIT</a:t>
            </a:r>
          </a:p>
        </p:txBody>
      </p:sp>
      <p:sp>
        <p:nvSpPr>
          <p:cNvPr id="12" name="Picture Placeholder 13">
            <a:extLst>
              <a:ext uri="{FF2B5EF4-FFF2-40B4-BE49-F238E27FC236}">
                <a16:creationId xmlns:a16="http://schemas.microsoft.com/office/drawing/2014/main" id="{EE15F6C3-281B-4328-BDB8-4C898228A1B0}"/>
              </a:ext>
            </a:extLst>
          </p:cNvPr>
          <p:cNvSpPr>
            <a:spLocks noGrp="1"/>
          </p:cNvSpPr>
          <p:nvPr>
            <p:ph type="pic" sz="quarter" idx="16"/>
          </p:nvPr>
        </p:nvSpPr>
        <p:spPr>
          <a:xfrm>
            <a:off x="839788" y="774398"/>
            <a:ext cx="2331720" cy="539496"/>
          </a:xfrm>
          <a:ln>
            <a:noFill/>
          </a:ln>
        </p:spPr>
        <p:txBody>
          <a:bodyPr anchor="ctr" anchorCtr="0">
            <a:noAutofit/>
          </a:bodyPr>
          <a:lstStyle>
            <a:lvl1pPr marL="0" indent="0" algn="ctr">
              <a:buNone/>
              <a:defRPr sz="1400">
                <a:solidFill>
                  <a:schemeClr val="tx1"/>
                </a:solidFill>
              </a:defRPr>
            </a:lvl1pPr>
          </a:lstStyle>
          <a:p>
            <a:r>
              <a:rPr lang="en-US" noProof="0"/>
              <a:t>Click icon to add picture</a:t>
            </a:r>
          </a:p>
        </p:txBody>
      </p:sp>
      <p:sp>
        <p:nvSpPr>
          <p:cNvPr id="8" name="Picture Placeholder 7">
            <a:extLst>
              <a:ext uri="{FF2B5EF4-FFF2-40B4-BE49-F238E27FC236}">
                <a16:creationId xmlns:a16="http://schemas.microsoft.com/office/drawing/2014/main" id="{563FB6CB-7DC7-42AB-937B-FACFE1A28AEF}"/>
              </a:ext>
            </a:extLst>
          </p:cNvPr>
          <p:cNvSpPr>
            <a:spLocks noGrp="1"/>
          </p:cNvSpPr>
          <p:nvPr>
            <p:ph type="pic" sz="quarter" idx="17"/>
          </p:nvPr>
        </p:nvSpPr>
        <p:spPr>
          <a:xfrm>
            <a:off x="9066213" y="774398"/>
            <a:ext cx="2286000" cy="2286000"/>
          </a:xfrm>
        </p:spPr>
        <p:txBody>
          <a:bodyPr anchor="ctr" anchorCtr="0">
            <a:normAutofit/>
          </a:bodyPr>
          <a:lstStyle>
            <a:lvl1pPr marL="0" indent="0" algn="ctr">
              <a:buNone/>
              <a:defRPr sz="1800">
                <a:solidFill>
                  <a:schemeClr val="tx1"/>
                </a:solidFill>
              </a:defRPr>
            </a:lvl1pPr>
          </a:lstStyle>
          <a:p>
            <a:r>
              <a:rPr lang="en-US" noProof="0"/>
              <a:t>Click icon to add picture</a:t>
            </a:r>
          </a:p>
        </p:txBody>
      </p:sp>
      <p:sp>
        <p:nvSpPr>
          <p:cNvPr id="13" name="Picture Placeholder 7">
            <a:extLst>
              <a:ext uri="{FF2B5EF4-FFF2-40B4-BE49-F238E27FC236}">
                <a16:creationId xmlns:a16="http://schemas.microsoft.com/office/drawing/2014/main" id="{CE5AE5F8-F053-47AB-BCB2-70F2BF5C44E8}"/>
              </a:ext>
            </a:extLst>
          </p:cNvPr>
          <p:cNvSpPr>
            <a:spLocks noGrp="1"/>
          </p:cNvSpPr>
          <p:nvPr>
            <p:ph type="pic" sz="quarter" idx="18"/>
          </p:nvPr>
        </p:nvSpPr>
        <p:spPr>
          <a:xfrm>
            <a:off x="3956795" y="774398"/>
            <a:ext cx="2286000" cy="2286000"/>
          </a:xfrm>
        </p:spPr>
        <p:txBody>
          <a:bodyPr anchor="ctr" anchorCtr="0">
            <a:normAutofit/>
          </a:bodyPr>
          <a:lstStyle>
            <a:lvl1pPr marL="0" indent="0" algn="ctr">
              <a:buNone/>
              <a:defRPr sz="1800">
                <a:solidFill>
                  <a:schemeClr val="tx1"/>
                </a:solidFill>
              </a:defRPr>
            </a:lvl1pPr>
          </a:lstStyle>
          <a:p>
            <a:r>
              <a:rPr lang="en-US" noProof="0"/>
              <a:t>Click icon to add picture</a:t>
            </a:r>
          </a:p>
        </p:txBody>
      </p:sp>
      <p:sp>
        <p:nvSpPr>
          <p:cNvPr id="14" name="Picture Placeholder 7">
            <a:extLst>
              <a:ext uri="{FF2B5EF4-FFF2-40B4-BE49-F238E27FC236}">
                <a16:creationId xmlns:a16="http://schemas.microsoft.com/office/drawing/2014/main" id="{D86E9819-052E-4932-AD4D-2E6844D40427}"/>
              </a:ext>
            </a:extLst>
          </p:cNvPr>
          <p:cNvSpPr>
            <a:spLocks noGrp="1"/>
          </p:cNvSpPr>
          <p:nvPr>
            <p:ph type="pic" sz="quarter" idx="19"/>
          </p:nvPr>
        </p:nvSpPr>
        <p:spPr>
          <a:xfrm>
            <a:off x="6511504" y="774398"/>
            <a:ext cx="2286000" cy="2286000"/>
          </a:xfrm>
        </p:spPr>
        <p:txBody>
          <a:bodyPr anchor="ctr" anchorCtr="0">
            <a:normAutofit/>
          </a:bodyPr>
          <a:lstStyle>
            <a:lvl1pPr marL="0" indent="0" algn="ctr">
              <a:buNone/>
              <a:defRPr sz="1800">
                <a:solidFill>
                  <a:schemeClr val="tx1"/>
                </a:solidFill>
              </a:defRPr>
            </a:lvl1pPr>
          </a:lstStyle>
          <a:p>
            <a:r>
              <a:rPr lang="en-US" noProof="0"/>
              <a:t>Click icon to add picture</a:t>
            </a:r>
          </a:p>
        </p:txBody>
      </p:sp>
      <p:sp>
        <p:nvSpPr>
          <p:cNvPr id="18" name="Text Placeholder 17">
            <a:extLst>
              <a:ext uri="{FF2B5EF4-FFF2-40B4-BE49-F238E27FC236}">
                <a16:creationId xmlns:a16="http://schemas.microsoft.com/office/drawing/2014/main" id="{1E9CD767-2C5C-4922-8EC2-4DFCB6ECFCB6}"/>
              </a:ext>
            </a:extLst>
          </p:cNvPr>
          <p:cNvSpPr>
            <a:spLocks noGrp="1"/>
          </p:cNvSpPr>
          <p:nvPr>
            <p:ph type="body" sz="quarter" idx="20" hasCustomPrompt="1"/>
          </p:nvPr>
        </p:nvSpPr>
        <p:spPr>
          <a:xfrm>
            <a:off x="4086537" y="3429000"/>
            <a:ext cx="2026516" cy="588620"/>
          </a:xfrm>
        </p:spPr>
        <p:txBody>
          <a:bodyPr>
            <a:noAutofit/>
          </a:bodyPr>
          <a:lstStyle>
            <a:lvl1pPr marL="0" indent="0" algn="ctr">
              <a:spcBef>
                <a:spcPts val="600"/>
              </a:spcBef>
              <a:buNone/>
              <a:defRPr sz="2000" b="1">
                <a:solidFill>
                  <a:schemeClr val="tx1"/>
                </a:solidFill>
                <a:latin typeface="+mj-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Person 1</a:t>
            </a:r>
            <a:br>
              <a:rPr lang="en-US" noProof="0"/>
            </a:br>
            <a:r>
              <a:rPr lang="en-US" noProof="0"/>
              <a:t>Name</a:t>
            </a:r>
          </a:p>
        </p:txBody>
      </p:sp>
      <p:sp>
        <p:nvSpPr>
          <p:cNvPr id="19" name="Text Placeholder 17">
            <a:extLst>
              <a:ext uri="{FF2B5EF4-FFF2-40B4-BE49-F238E27FC236}">
                <a16:creationId xmlns:a16="http://schemas.microsoft.com/office/drawing/2014/main" id="{31851AA2-C176-47A9-A949-3837A394CD94}"/>
              </a:ext>
            </a:extLst>
          </p:cNvPr>
          <p:cNvSpPr>
            <a:spLocks noGrp="1"/>
          </p:cNvSpPr>
          <p:nvPr>
            <p:ph type="body" sz="quarter" idx="21" hasCustomPrompt="1"/>
          </p:nvPr>
        </p:nvSpPr>
        <p:spPr>
          <a:xfrm>
            <a:off x="4087139" y="4051032"/>
            <a:ext cx="2025312" cy="244923"/>
          </a:xfrm>
        </p:spPr>
        <p:txBody>
          <a:bodyPr>
            <a:noAutofit/>
          </a:bodyPr>
          <a:lstStyle>
            <a:lvl1pPr marL="0" indent="0" algn="ctr">
              <a:spcBef>
                <a:spcPts val="600"/>
              </a:spcBef>
              <a:buNone/>
              <a:defRPr sz="1400" b="0" i="1">
                <a:solidFill>
                  <a:schemeClr val="tx1"/>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Team Member Title</a:t>
            </a:r>
          </a:p>
        </p:txBody>
      </p:sp>
      <p:sp>
        <p:nvSpPr>
          <p:cNvPr id="20" name="Text Placeholder 17">
            <a:extLst>
              <a:ext uri="{FF2B5EF4-FFF2-40B4-BE49-F238E27FC236}">
                <a16:creationId xmlns:a16="http://schemas.microsoft.com/office/drawing/2014/main" id="{879156B3-E019-4A41-8242-F0D70D502559}"/>
              </a:ext>
            </a:extLst>
          </p:cNvPr>
          <p:cNvSpPr>
            <a:spLocks noGrp="1"/>
          </p:cNvSpPr>
          <p:nvPr>
            <p:ph type="body" sz="quarter" idx="22"/>
          </p:nvPr>
        </p:nvSpPr>
        <p:spPr>
          <a:xfrm>
            <a:off x="4087139" y="4347988"/>
            <a:ext cx="2025312" cy="841304"/>
          </a:xfrm>
        </p:spPr>
        <p:txBody>
          <a:bodyPr>
            <a:noAutofit/>
          </a:bodyPr>
          <a:lstStyle>
            <a:lvl1pPr marL="0" indent="0" algn="ctr">
              <a:spcBef>
                <a:spcPts val="600"/>
              </a:spcBef>
              <a:buNone/>
              <a:defRPr sz="1400" b="0" i="0">
                <a:solidFill>
                  <a:schemeClr val="tx2"/>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Edit Master text styles</a:t>
            </a:r>
          </a:p>
        </p:txBody>
      </p:sp>
      <p:sp>
        <p:nvSpPr>
          <p:cNvPr id="24" name="Text Placeholder 17">
            <a:extLst>
              <a:ext uri="{FF2B5EF4-FFF2-40B4-BE49-F238E27FC236}">
                <a16:creationId xmlns:a16="http://schemas.microsoft.com/office/drawing/2014/main" id="{CB3B3928-67D4-498A-9DED-4FF10BE1A407}"/>
              </a:ext>
            </a:extLst>
          </p:cNvPr>
          <p:cNvSpPr>
            <a:spLocks noGrp="1"/>
          </p:cNvSpPr>
          <p:nvPr>
            <p:ph type="body" sz="quarter" idx="23" hasCustomPrompt="1"/>
          </p:nvPr>
        </p:nvSpPr>
        <p:spPr>
          <a:xfrm>
            <a:off x="6641246" y="3429000"/>
            <a:ext cx="2026516" cy="588620"/>
          </a:xfrm>
        </p:spPr>
        <p:txBody>
          <a:bodyPr>
            <a:noAutofit/>
          </a:bodyPr>
          <a:lstStyle>
            <a:lvl1pPr marL="0" indent="0" algn="ctr">
              <a:spcBef>
                <a:spcPts val="600"/>
              </a:spcBef>
              <a:buNone/>
              <a:defRPr sz="2000" b="1">
                <a:solidFill>
                  <a:schemeClr val="tx1"/>
                </a:solidFill>
                <a:latin typeface="+mj-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Person 1</a:t>
            </a:r>
            <a:br>
              <a:rPr lang="en-US" noProof="0"/>
            </a:br>
            <a:r>
              <a:rPr lang="en-US" noProof="0"/>
              <a:t>Name</a:t>
            </a:r>
          </a:p>
        </p:txBody>
      </p:sp>
      <p:sp>
        <p:nvSpPr>
          <p:cNvPr id="25" name="Text Placeholder 17">
            <a:extLst>
              <a:ext uri="{FF2B5EF4-FFF2-40B4-BE49-F238E27FC236}">
                <a16:creationId xmlns:a16="http://schemas.microsoft.com/office/drawing/2014/main" id="{8464C0AB-BE10-429A-A453-247A538F5D3F}"/>
              </a:ext>
            </a:extLst>
          </p:cNvPr>
          <p:cNvSpPr>
            <a:spLocks noGrp="1"/>
          </p:cNvSpPr>
          <p:nvPr>
            <p:ph type="body" sz="quarter" idx="24" hasCustomPrompt="1"/>
          </p:nvPr>
        </p:nvSpPr>
        <p:spPr>
          <a:xfrm>
            <a:off x="6641848" y="4051032"/>
            <a:ext cx="2025312" cy="244923"/>
          </a:xfrm>
        </p:spPr>
        <p:txBody>
          <a:bodyPr>
            <a:noAutofit/>
          </a:bodyPr>
          <a:lstStyle>
            <a:lvl1pPr marL="0" indent="0" algn="ctr">
              <a:spcBef>
                <a:spcPts val="600"/>
              </a:spcBef>
              <a:buNone/>
              <a:defRPr sz="1400" b="0" i="1">
                <a:solidFill>
                  <a:schemeClr val="tx1"/>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Team Member Title</a:t>
            </a:r>
          </a:p>
        </p:txBody>
      </p:sp>
      <p:sp>
        <p:nvSpPr>
          <p:cNvPr id="26" name="Text Placeholder 17">
            <a:extLst>
              <a:ext uri="{FF2B5EF4-FFF2-40B4-BE49-F238E27FC236}">
                <a16:creationId xmlns:a16="http://schemas.microsoft.com/office/drawing/2014/main" id="{177BAD76-5C75-4FA2-B792-300193BDC997}"/>
              </a:ext>
            </a:extLst>
          </p:cNvPr>
          <p:cNvSpPr>
            <a:spLocks noGrp="1"/>
          </p:cNvSpPr>
          <p:nvPr>
            <p:ph type="body" sz="quarter" idx="25"/>
          </p:nvPr>
        </p:nvSpPr>
        <p:spPr>
          <a:xfrm>
            <a:off x="6641848" y="4347988"/>
            <a:ext cx="2025312" cy="841304"/>
          </a:xfrm>
        </p:spPr>
        <p:txBody>
          <a:bodyPr>
            <a:noAutofit/>
          </a:bodyPr>
          <a:lstStyle>
            <a:lvl1pPr marL="0" indent="0" algn="ctr">
              <a:spcBef>
                <a:spcPts val="600"/>
              </a:spcBef>
              <a:buNone/>
              <a:defRPr sz="1400" b="0" i="0">
                <a:solidFill>
                  <a:schemeClr val="tx2"/>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Edit Master text styles</a:t>
            </a:r>
          </a:p>
        </p:txBody>
      </p:sp>
      <p:sp>
        <p:nvSpPr>
          <p:cNvPr id="27" name="Text Placeholder 17">
            <a:extLst>
              <a:ext uri="{FF2B5EF4-FFF2-40B4-BE49-F238E27FC236}">
                <a16:creationId xmlns:a16="http://schemas.microsoft.com/office/drawing/2014/main" id="{ACFBCF6D-5E27-4808-BA1C-6F72DDAAC697}"/>
              </a:ext>
            </a:extLst>
          </p:cNvPr>
          <p:cNvSpPr>
            <a:spLocks noGrp="1"/>
          </p:cNvSpPr>
          <p:nvPr>
            <p:ph type="body" sz="quarter" idx="26" hasCustomPrompt="1"/>
          </p:nvPr>
        </p:nvSpPr>
        <p:spPr>
          <a:xfrm>
            <a:off x="9195955" y="3429000"/>
            <a:ext cx="2026516" cy="588620"/>
          </a:xfrm>
        </p:spPr>
        <p:txBody>
          <a:bodyPr>
            <a:noAutofit/>
          </a:bodyPr>
          <a:lstStyle>
            <a:lvl1pPr marL="0" indent="0" algn="ctr">
              <a:spcBef>
                <a:spcPts val="600"/>
              </a:spcBef>
              <a:buNone/>
              <a:defRPr sz="2000" b="1">
                <a:solidFill>
                  <a:schemeClr val="tx1"/>
                </a:solidFill>
                <a:latin typeface="+mj-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Person 1</a:t>
            </a:r>
            <a:br>
              <a:rPr lang="en-US" noProof="0"/>
            </a:br>
            <a:r>
              <a:rPr lang="en-US" noProof="0"/>
              <a:t>Name</a:t>
            </a:r>
          </a:p>
        </p:txBody>
      </p:sp>
      <p:sp>
        <p:nvSpPr>
          <p:cNvPr id="28" name="Text Placeholder 17">
            <a:extLst>
              <a:ext uri="{FF2B5EF4-FFF2-40B4-BE49-F238E27FC236}">
                <a16:creationId xmlns:a16="http://schemas.microsoft.com/office/drawing/2014/main" id="{8755E469-9B43-406E-BB68-F691A4DF441E}"/>
              </a:ext>
            </a:extLst>
          </p:cNvPr>
          <p:cNvSpPr>
            <a:spLocks noGrp="1"/>
          </p:cNvSpPr>
          <p:nvPr>
            <p:ph type="body" sz="quarter" idx="27" hasCustomPrompt="1"/>
          </p:nvPr>
        </p:nvSpPr>
        <p:spPr>
          <a:xfrm>
            <a:off x="9196557" y="4051032"/>
            <a:ext cx="2025312" cy="244923"/>
          </a:xfrm>
        </p:spPr>
        <p:txBody>
          <a:bodyPr>
            <a:noAutofit/>
          </a:bodyPr>
          <a:lstStyle>
            <a:lvl1pPr marL="0" indent="0" algn="ctr">
              <a:spcBef>
                <a:spcPts val="600"/>
              </a:spcBef>
              <a:buNone/>
              <a:defRPr sz="1400" b="0" i="1">
                <a:solidFill>
                  <a:schemeClr val="tx1"/>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Team Member Title</a:t>
            </a:r>
          </a:p>
        </p:txBody>
      </p:sp>
      <p:sp>
        <p:nvSpPr>
          <p:cNvPr id="29" name="Text Placeholder 17">
            <a:extLst>
              <a:ext uri="{FF2B5EF4-FFF2-40B4-BE49-F238E27FC236}">
                <a16:creationId xmlns:a16="http://schemas.microsoft.com/office/drawing/2014/main" id="{AE2A9BB2-4A2A-49A1-8337-C26A0EC27E25}"/>
              </a:ext>
            </a:extLst>
          </p:cNvPr>
          <p:cNvSpPr>
            <a:spLocks noGrp="1"/>
          </p:cNvSpPr>
          <p:nvPr>
            <p:ph type="body" sz="quarter" idx="28"/>
          </p:nvPr>
        </p:nvSpPr>
        <p:spPr>
          <a:xfrm>
            <a:off x="9196557" y="4347988"/>
            <a:ext cx="2025312" cy="841304"/>
          </a:xfrm>
        </p:spPr>
        <p:txBody>
          <a:bodyPr>
            <a:noAutofit/>
          </a:bodyPr>
          <a:lstStyle>
            <a:lvl1pPr marL="0" indent="0" algn="ctr">
              <a:spcBef>
                <a:spcPts val="600"/>
              </a:spcBef>
              <a:buNone/>
              <a:defRPr sz="1400" b="0" i="0">
                <a:solidFill>
                  <a:schemeClr val="tx2"/>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Edit Master text styles</a:t>
            </a:r>
          </a:p>
        </p:txBody>
      </p:sp>
    </p:spTree>
    <p:extLst>
      <p:ext uri="{BB962C8B-B14F-4D97-AF65-F5344CB8AC3E}">
        <p14:creationId xmlns:p14="http://schemas.microsoft.com/office/powerpoint/2010/main" val="3683036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845A6-4A4C-0A73-CFF4-F944D4E899A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4E56383-287A-225E-140E-5D570C8D293C}"/>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6E657FC-F01E-39C9-03D7-E774C850D086}"/>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07230DF-9519-53A5-D51A-90E1B54F8C64}"/>
              </a:ext>
            </a:extLst>
          </p:cNvPr>
          <p:cNvSpPr>
            <a:spLocks noGrp="1"/>
          </p:cNvSpPr>
          <p:nvPr>
            <p:ph type="dt" sz="half" idx="10"/>
          </p:nvPr>
        </p:nvSpPr>
        <p:spPr>
          <a:xfrm>
            <a:off x="838200" y="6356350"/>
            <a:ext cx="2743200" cy="365125"/>
          </a:xfrm>
          <a:prstGeom prst="rect">
            <a:avLst/>
          </a:prstGeom>
        </p:spPr>
        <p:txBody>
          <a:bodyPr/>
          <a:lstStyle/>
          <a:p>
            <a:fld id="{89167414-6CCB-E14E-96BA-67B8C0418D1E}" type="datetime1">
              <a:rPr lang="en-IN" smtClean="0"/>
              <a:t>14/01/26</a:t>
            </a:fld>
            <a:endParaRPr lang="en-US"/>
          </a:p>
        </p:txBody>
      </p:sp>
      <p:sp>
        <p:nvSpPr>
          <p:cNvPr id="6" name="Footer Placeholder 5">
            <a:extLst>
              <a:ext uri="{FF2B5EF4-FFF2-40B4-BE49-F238E27FC236}">
                <a16:creationId xmlns:a16="http://schemas.microsoft.com/office/drawing/2014/main" id="{19B87F71-A2D9-A335-8A6C-6120C14A629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C21ABA9-52C8-A3DF-E726-20CDC72C52B0}"/>
              </a:ext>
            </a:extLst>
          </p:cNvPr>
          <p:cNvSpPr>
            <a:spLocks noGrp="1"/>
          </p:cNvSpPr>
          <p:nvPr>
            <p:ph type="sldNum" sz="quarter" idx="12"/>
          </p:nvPr>
        </p:nvSpPr>
        <p:spPr>
          <a:xfrm>
            <a:off x="10775092" y="6356350"/>
            <a:ext cx="578708" cy="365125"/>
          </a:xfrm>
          <a:prstGeom prst="rect">
            <a:avLst/>
          </a:prstGeom>
        </p:spPr>
        <p:txBody>
          <a:bodyPr/>
          <a:lstStyle/>
          <a:p>
            <a:fld id="{A632049C-468F-5149-9F29-62EF25963CB4}" type="slidenum">
              <a:rPr lang="en-US" smtClean="0"/>
              <a:t>‹#›</a:t>
            </a:fld>
            <a:endParaRPr lang="en-US"/>
          </a:p>
        </p:txBody>
      </p:sp>
    </p:spTree>
    <p:extLst>
      <p:ext uri="{BB962C8B-B14F-4D97-AF65-F5344CB8AC3E}">
        <p14:creationId xmlns:p14="http://schemas.microsoft.com/office/powerpoint/2010/main" val="1864678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64A54-C55D-96B4-7C31-98CAC16C0E1A}"/>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1F92DEA-9CA2-5A2D-3485-0E95108EC19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E6ABA8C-DB8A-CAE6-AC27-6A00AAF27A21}"/>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96FA066-09C1-64C3-F843-DD68C97BE12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00236B5-5823-0232-DD91-E644AD51EEB9}"/>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675EA6E-241B-6560-C4D8-E9A07C9DDD8B}"/>
              </a:ext>
            </a:extLst>
          </p:cNvPr>
          <p:cNvSpPr>
            <a:spLocks noGrp="1"/>
          </p:cNvSpPr>
          <p:nvPr>
            <p:ph type="dt" sz="half" idx="10"/>
          </p:nvPr>
        </p:nvSpPr>
        <p:spPr>
          <a:xfrm>
            <a:off x="838200" y="6356350"/>
            <a:ext cx="2743200" cy="365125"/>
          </a:xfrm>
          <a:prstGeom prst="rect">
            <a:avLst/>
          </a:prstGeom>
        </p:spPr>
        <p:txBody>
          <a:bodyPr/>
          <a:lstStyle/>
          <a:p>
            <a:fld id="{B352E2AC-E365-4748-A831-D5C453531A6D}" type="datetime1">
              <a:rPr lang="en-IN" smtClean="0"/>
              <a:t>14/01/26</a:t>
            </a:fld>
            <a:endParaRPr lang="en-US"/>
          </a:p>
        </p:txBody>
      </p:sp>
      <p:sp>
        <p:nvSpPr>
          <p:cNvPr id="8" name="Footer Placeholder 7">
            <a:extLst>
              <a:ext uri="{FF2B5EF4-FFF2-40B4-BE49-F238E27FC236}">
                <a16:creationId xmlns:a16="http://schemas.microsoft.com/office/drawing/2014/main" id="{55FFF4AD-F925-F74F-3E0B-327D295AD19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7842215-7D3C-04F3-B666-C5A4E4E7C38A}"/>
              </a:ext>
            </a:extLst>
          </p:cNvPr>
          <p:cNvSpPr>
            <a:spLocks noGrp="1"/>
          </p:cNvSpPr>
          <p:nvPr>
            <p:ph type="sldNum" sz="quarter" idx="12"/>
          </p:nvPr>
        </p:nvSpPr>
        <p:spPr>
          <a:xfrm>
            <a:off x="10775092" y="6356350"/>
            <a:ext cx="578708" cy="365125"/>
          </a:xfrm>
          <a:prstGeom prst="rect">
            <a:avLst/>
          </a:prstGeom>
        </p:spPr>
        <p:txBody>
          <a:bodyPr/>
          <a:lstStyle/>
          <a:p>
            <a:fld id="{A632049C-468F-5149-9F29-62EF25963CB4}" type="slidenum">
              <a:rPr lang="en-US" smtClean="0"/>
              <a:t>‹#›</a:t>
            </a:fld>
            <a:endParaRPr lang="en-US"/>
          </a:p>
        </p:txBody>
      </p:sp>
    </p:spTree>
    <p:extLst>
      <p:ext uri="{BB962C8B-B14F-4D97-AF65-F5344CB8AC3E}">
        <p14:creationId xmlns:p14="http://schemas.microsoft.com/office/powerpoint/2010/main" val="661767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CCB76-BCA0-00DA-C7BE-EFDDE386548E}"/>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51D90AF-95CE-5DF2-612D-9BCA1160ACEE}"/>
              </a:ext>
            </a:extLst>
          </p:cNvPr>
          <p:cNvSpPr>
            <a:spLocks noGrp="1"/>
          </p:cNvSpPr>
          <p:nvPr>
            <p:ph type="dt" sz="half" idx="10"/>
          </p:nvPr>
        </p:nvSpPr>
        <p:spPr>
          <a:xfrm>
            <a:off x="838200" y="6356350"/>
            <a:ext cx="2743200" cy="365125"/>
          </a:xfrm>
          <a:prstGeom prst="rect">
            <a:avLst/>
          </a:prstGeom>
        </p:spPr>
        <p:txBody>
          <a:bodyPr/>
          <a:lstStyle/>
          <a:p>
            <a:fld id="{9D5EFDEE-5D1D-984E-AD43-B91319B2B2C9}" type="datetime1">
              <a:rPr lang="en-IN" smtClean="0"/>
              <a:t>14/01/26</a:t>
            </a:fld>
            <a:endParaRPr lang="en-US"/>
          </a:p>
        </p:txBody>
      </p:sp>
      <p:sp>
        <p:nvSpPr>
          <p:cNvPr id="4" name="Footer Placeholder 3">
            <a:extLst>
              <a:ext uri="{FF2B5EF4-FFF2-40B4-BE49-F238E27FC236}">
                <a16:creationId xmlns:a16="http://schemas.microsoft.com/office/drawing/2014/main" id="{50AE146A-A684-A66D-70F5-13E3ABA7D39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AA31F9D-6D21-DC50-1CC0-2AD0AAB1534D}"/>
              </a:ext>
            </a:extLst>
          </p:cNvPr>
          <p:cNvSpPr>
            <a:spLocks noGrp="1"/>
          </p:cNvSpPr>
          <p:nvPr>
            <p:ph type="sldNum" sz="quarter" idx="12"/>
          </p:nvPr>
        </p:nvSpPr>
        <p:spPr>
          <a:xfrm>
            <a:off x="10775092" y="6356350"/>
            <a:ext cx="578708" cy="365125"/>
          </a:xfrm>
          <a:prstGeom prst="rect">
            <a:avLst/>
          </a:prstGeom>
        </p:spPr>
        <p:txBody>
          <a:bodyPr/>
          <a:lstStyle/>
          <a:p>
            <a:fld id="{A632049C-468F-5149-9F29-62EF25963CB4}" type="slidenum">
              <a:rPr lang="en-US" smtClean="0"/>
              <a:t>‹#›</a:t>
            </a:fld>
            <a:endParaRPr lang="en-US"/>
          </a:p>
        </p:txBody>
      </p:sp>
    </p:spTree>
    <p:extLst>
      <p:ext uri="{BB962C8B-B14F-4D97-AF65-F5344CB8AC3E}">
        <p14:creationId xmlns:p14="http://schemas.microsoft.com/office/powerpoint/2010/main" val="31121482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9D9CB9-A7D8-1BA7-A4EE-DDA7C6D545AD}"/>
              </a:ext>
            </a:extLst>
          </p:cNvPr>
          <p:cNvSpPr>
            <a:spLocks noGrp="1"/>
          </p:cNvSpPr>
          <p:nvPr>
            <p:ph type="dt" sz="half" idx="10"/>
          </p:nvPr>
        </p:nvSpPr>
        <p:spPr>
          <a:xfrm>
            <a:off x="838200" y="6356350"/>
            <a:ext cx="2743200" cy="365125"/>
          </a:xfrm>
          <a:prstGeom prst="rect">
            <a:avLst/>
          </a:prstGeom>
        </p:spPr>
        <p:txBody>
          <a:bodyPr/>
          <a:lstStyle/>
          <a:p>
            <a:fld id="{893D36F8-A9BE-8D4E-B9BB-070496E07663}" type="datetime1">
              <a:rPr lang="en-IN" smtClean="0"/>
              <a:t>14/01/26</a:t>
            </a:fld>
            <a:endParaRPr lang="en-US"/>
          </a:p>
        </p:txBody>
      </p:sp>
      <p:sp>
        <p:nvSpPr>
          <p:cNvPr id="3" name="Footer Placeholder 2">
            <a:extLst>
              <a:ext uri="{FF2B5EF4-FFF2-40B4-BE49-F238E27FC236}">
                <a16:creationId xmlns:a16="http://schemas.microsoft.com/office/drawing/2014/main" id="{9063EDAC-5A12-99FC-A53E-46262B98F0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3257637-7F5B-9E27-3CA2-58667A9D6442}"/>
              </a:ext>
            </a:extLst>
          </p:cNvPr>
          <p:cNvSpPr>
            <a:spLocks noGrp="1"/>
          </p:cNvSpPr>
          <p:nvPr>
            <p:ph type="sldNum" sz="quarter" idx="12"/>
          </p:nvPr>
        </p:nvSpPr>
        <p:spPr>
          <a:xfrm>
            <a:off x="10775092" y="6356350"/>
            <a:ext cx="578708" cy="365125"/>
          </a:xfrm>
          <a:prstGeom prst="rect">
            <a:avLst/>
          </a:prstGeom>
        </p:spPr>
        <p:txBody>
          <a:bodyPr/>
          <a:lstStyle/>
          <a:p>
            <a:fld id="{A632049C-468F-5149-9F29-62EF25963CB4}" type="slidenum">
              <a:rPr lang="en-US" smtClean="0"/>
              <a:t>‹#›</a:t>
            </a:fld>
            <a:endParaRPr lang="en-US"/>
          </a:p>
        </p:txBody>
      </p:sp>
    </p:spTree>
    <p:extLst>
      <p:ext uri="{BB962C8B-B14F-4D97-AF65-F5344CB8AC3E}">
        <p14:creationId xmlns:p14="http://schemas.microsoft.com/office/powerpoint/2010/main" val="833310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AC6B9-157D-7520-3D46-824BDE37600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617A40A-782A-3B7F-3C14-83207BB6489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21D25AC-E966-510B-54C6-DBEC78EADF7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5D427F7-C086-9029-76C1-81C8317423FD}"/>
              </a:ext>
            </a:extLst>
          </p:cNvPr>
          <p:cNvSpPr>
            <a:spLocks noGrp="1"/>
          </p:cNvSpPr>
          <p:nvPr>
            <p:ph type="dt" sz="half" idx="10"/>
          </p:nvPr>
        </p:nvSpPr>
        <p:spPr>
          <a:xfrm>
            <a:off x="838200" y="6356350"/>
            <a:ext cx="2743200" cy="365125"/>
          </a:xfrm>
          <a:prstGeom prst="rect">
            <a:avLst/>
          </a:prstGeom>
        </p:spPr>
        <p:txBody>
          <a:bodyPr/>
          <a:lstStyle/>
          <a:p>
            <a:fld id="{D9D4E702-5817-EA4B-9EA7-CC115A243106}" type="datetime1">
              <a:rPr lang="en-IN" smtClean="0"/>
              <a:t>14/01/26</a:t>
            </a:fld>
            <a:endParaRPr lang="en-US"/>
          </a:p>
        </p:txBody>
      </p:sp>
      <p:sp>
        <p:nvSpPr>
          <p:cNvPr id="6" name="Footer Placeholder 5">
            <a:extLst>
              <a:ext uri="{FF2B5EF4-FFF2-40B4-BE49-F238E27FC236}">
                <a16:creationId xmlns:a16="http://schemas.microsoft.com/office/drawing/2014/main" id="{8A4EB8F0-E3B1-9949-372F-DE254AC0CE3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BD66532-B085-B04B-D520-6C4448807835}"/>
              </a:ext>
            </a:extLst>
          </p:cNvPr>
          <p:cNvSpPr>
            <a:spLocks noGrp="1"/>
          </p:cNvSpPr>
          <p:nvPr>
            <p:ph type="sldNum" sz="quarter" idx="12"/>
          </p:nvPr>
        </p:nvSpPr>
        <p:spPr>
          <a:xfrm>
            <a:off x="10775092" y="6356350"/>
            <a:ext cx="578708" cy="365125"/>
          </a:xfrm>
          <a:prstGeom prst="rect">
            <a:avLst/>
          </a:prstGeom>
        </p:spPr>
        <p:txBody>
          <a:bodyPr/>
          <a:lstStyle/>
          <a:p>
            <a:fld id="{A632049C-468F-5149-9F29-62EF25963CB4}" type="slidenum">
              <a:rPr lang="en-US" smtClean="0"/>
              <a:t>‹#›</a:t>
            </a:fld>
            <a:endParaRPr lang="en-US"/>
          </a:p>
        </p:txBody>
      </p:sp>
    </p:spTree>
    <p:extLst>
      <p:ext uri="{BB962C8B-B14F-4D97-AF65-F5344CB8AC3E}">
        <p14:creationId xmlns:p14="http://schemas.microsoft.com/office/powerpoint/2010/main" val="2273250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0B1DD-8F28-3A06-4059-AC9E25DCAA5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D37A2C7-076C-BE82-B3B8-2DCAC0F52FE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a:extLst>
              <a:ext uri="{FF2B5EF4-FFF2-40B4-BE49-F238E27FC236}">
                <a16:creationId xmlns:a16="http://schemas.microsoft.com/office/drawing/2014/main" id="{6C1C256E-162E-64A5-42AA-EB069FA5793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373BB36-8E99-5A7A-2569-F777E85EACF4}"/>
              </a:ext>
            </a:extLst>
          </p:cNvPr>
          <p:cNvSpPr>
            <a:spLocks noGrp="1"/>
          </p:cNvSpPr>
          <p:nvPr>
            <p:ph type="dt" sz="half" idx="10"/>
          </p:nvPr>
        </p:nvSpPr>
        <p:spPr>
          <a:xfrm>
            <a:off x="838200" y="6356350"/>
            <a:ext cx="2743200" cy="365125"/>
          </a:xfrm>
          <a:prstGeom prst="rect">
            <a:avLst/>
          </a:prstGeom>
        </p:spPr>
        <p:txBody>
          <a:bodyPr/>
          <a:lstStyle/>
          <a:p>
            <a:fld id="{0EDE51C1-D530-CB41-AC5B-C63A55214B82}" type="datetime1">
              <a:rPr lang="en-IN" smtClean="0"/>
              <a:t>14/01/26</a:t>
            </a:fld>
            <a:endParaRPr lang="en-US"/>
          </a:p>
        </p:txBody>
      </p:sp>
      <p:sp>
        <p:nvSpPr>
          <p:cNvPr id="6" name="Footer Placeholder 5">
            <a:extLst>
              <a:ext uri="{FF2B5EF4-FFF2-40B4-BE49-F238E27FC236}">
                <a16:creationId xmlns:a16="http://schemas.microsoft.com/office/drawing/2014/main" id="{D73D9A47-C0C3-1B90-B0CF-159DF97795D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B5CDD0F-79EE-18FC-D637-916A79AA96B0}"/>
              </a:ext>
            </a:extLst>
          </p:cNvPr>
          <p:cNvSpPr>
            <a:spLocks noGrp="1"/>
          </p:cNvSpPr>
          <p:nvPr>
            <p:ph type="sldNum" sz="quarter" idx="12"/>
          </p:nvPr>
        </p:nvSpPr>
        <p:spPr>
          <a:xfrm>
            <a:off x="10775092" y="6356350"/>
            <a:ext cx="578708" cy="365125"/>
          </a:xfrm>
          <a:prstGeom prst="rect">
            <a:avLst/>
          </a:prstGeom>
        </p:spPr>
        <p:txBody>
          <a:bodyPr/>
          <a:lstStyle/>
          <a:p>
            <a:fld id="{A632049C-468F-5149-9F29-62EF25963CB4}" type="slidenum">
              <a:rPr lang="en-US" smtClean="0"/>
              <a:t>‹#›</a:t>
            </a:fld>
            <a:endParaRPr lang="en-US"/>
          </a:p>
        </p:txBody>
      </p:sp>
    </p:spTree>
    <p:extLst>
      <p:ext uri="{BB962C8B-B14F-4D97-AF65-F5344CB8AC3E}">
        <p14:creationId xmlns:p14="http://schemas.microsoft.com/office/powerpoint/2010/main" val="30475532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D80A0-88AF-C282-4439-53553EACBB87}"/>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90AFA7E-CF15-E53F-46A0-77F2DA94C71C}"/>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E4E5016-6B0B-1E8A-4DF7-520B7B07B234}"/>
              </a:ext>
            </a:extLst>
          </p:cNvPr>
          <p:cNvSpPr>
            <a:spLocks noGrp="1"/>
          </p:cNvSpPr>
          <p:nvPr>
            <p:ph type="dt" sz="half" idx="10"/>
          </p:nvPr>
        </p:nvSpPr>
        <p:spPr>
          <a:xfrm>
            <a:off x="838200" y="6356350"/>
            <a:ext cx="2743200" cy="365125"/>
          </a:xfrm>
          <a:prstGeom prst="rect">
            <a:avLst/>
          </a:prstGeom>
        </p:spPr>
        <p:txBody>
          <a:bodyPr/>
          <a:lstStyle/>
          <a:p>
            <a:fld id="{AD0A1077-501D-A742-8AF0-862BE261E514}" type="datetime1">
              <a:rPr lang="en-IN" smtClean="0"/>
              <a:t>14/01/26</a:t>
            </a:fld>
            <a:endParaRPr lang="en-US"/>
          </a:p>
        </p:txBody>
      </p:sp>
      <p:sp>
        <p:nvSpPr>
          <p:cNvPr id="5" name="Footer Placeholder 4">
            <a:extLst>
              <a:ext uri="{FF2B5EF4-FFF2-40B4-BE49-F238E27FC236}">
                <a16:creationId xmlns:a16="http://schemas.microsoft.com/office/drawing/2014/main" id="{CCF1FA9E-941A-4A63-7D97-9CA07643CA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41E62FE-42EB-229C-0E2E-4A50792A449E}"/>
              </a:ext>
            </a:extLst>
          </p:cNvPr>
          <p:cNvSpPr>
            <a:spLocks noGrp="1"/>
          </p:cNvSpPr>
          <p:nvPr>
            <p:ph type="sldNum" sz="quarter" idx="12"/>
          </p:nvPr>
        </p:nvSpPr>
        <p:spPr>
          <a:xfrm>
            <a:off x="10775092" y="6356350"/>
            <a:ext cx="578708" cy="365125"/>
          </a:xfrm>
          <a:prstGeom prst="rect">
            <a:avLst/>
          </a:prstGeom>
        </p:spPr>
        <p:txBody>
          <a:bodyPr/>
          <a:lstStyle/>
          <a:p>
            <a:fld id="{A632049C-468F-5149-9F29-62EF25963CB4}" type="slidenum">
              <a:rPr lang="en-US" smtClean="0"/>
              <a:t>‹#›</a:t>
            </a:fld>
            <a:endParaRPr lang="en-US"/>
          </a:p>
        </p:txBody>
      </p:sp>
    </p:spTree>
    <p:extLst>
      <p:ext uri="{BB962C8B-B14F-4D97-AF65-F5344CB8AC3E}">
        <p14:creationId xmlns:p14="http://schemas.microsoft.com/office/powerpoint/2010/main" val="41714021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6D1360-86FD-8C9D-4996-971377E5C2A8}"/>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F24EE3D-154E-28F3-1AC4-519E09E3909B}"/>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24C6327-3448-87C4-19C3-B01004B948D3}"/>
              </a:ext>
            </a:extLst>
          </p:cNvPr>
          <p:cNvSpPr>
            <a:spLocks noGrp="1"/>
          </p:cNvSpPr>
          <p:nvPr>
            <p:ph type="dt" sz="half" idx="10"/>
          </p:nvPr>
        </p:nvSpPr>
        <p:spPr>
          <a:xfrm>
            <a:off x="838200" y="6356350"/>
            <a:ext cx="2743200" cy="365125"/>
          </a:xfrm>
          <a:prstGeom prst="rect">
            <a:avLst/>
          </a:prstGeom>
        </p:spPr>
        <p:txBody>
          <a:bodyPr/>
          <a:lstStyle/>
          <a:p>
            <a:fld id="{DC17F7CC-2506-7A45-8294-53901B50DB5C}" type="datetime1">
              <a:rPr lang="en-IN" smtClean="0"/>
              <a:t>14/01/26</a:t>
            </a:fld>
            <a:endParaRPr lang="en-US"/>
          </a:p>
        </p:txBody>
      </p:sp>
      <p:sp>
        <p:nvSpPr>
          <p:cNvPr id="5" name="Footer Placeholder 4">
            <a:extLst>
              <a:ext uri="{FF2B5EF4-FFF2-40B4-BE49-F238E27FC236}">
                <a16:creationId xmlns:a16="http://schemas.microsoft.com/office/drawing/2014/main" id="{B6B16CCB-2784-D651-2800-98EB3AA7E2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BF67AB8-0E65-454A-36BD-120CC20AF347}"/>
              </a:ext>
            </a:extLst>
          </p:cNvPr>
          <p:cNvSpPr>
            <a:spLocks noGrp="1"/>
          </p:cNvSpPr>
          <p:nvPr>
            <p:ph type="sldNum" sz="quarter" idx="12"/>
          </p:nvPr>
        </p:nvSpPr>
        <p:spPr>
          <a:xfrm>
            <a:off x="10775092" y="6356350"/>
            <a:ext cx="578708" cy="365125"/>
          </a:xfrm>
          <a:prstGeom prst="rect">
            <a:avLst/>
          </a:prstGeom>
        </p:spPr>
        <p:txBody>
          <a:bodyPr/>
          <a:lstStyle/>
          <a:p>
            <a:fld id="{A632049C-468F-5149-9F29-62EF25963CB4}" type="slidenum">
              <a:rPr lang="en-US" smtClean="0"/>
              <a:t>‹#›</a:t>
            </a:fld>
            <a:endParaRPr lang="en-US"/>
          </a:p>
        </p:txBody>
      </p:sp>
    </p:spTree>
    <p:extLst>
      <p:ext uri="{BB962C8B-B14F-4D97-AF65-F5344CB8AC3E}">
        <p14:creationId xmlns:p14="http://schemas.microsoft.com/office/powerpoint/2010/main" val="38547643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3149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29604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37189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651161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594529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636148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352572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454900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187557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408060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455663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176829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21956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6F6F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6EECA-4328-4065-ADCA-6624C7835F2A}"/>
              </a:ext>
            </a:extLst>
          </p:cNvPr>
          <p:cNvSpPr>
            <a:spLocks noGrp="1"/>
          </p:cNvSpPr>
          <p:nvPr>
            <p:ph type="title"/>
          </p:nvPr>
        </p:nvSpPr>
        <p:spPr>
          <a:xfrm>
            <a:off x="875145" y="0"/>
            <a:ext cx="10739582" cy="1325563"/>
          </a:xfrm>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88BD0C2-462F-41D9-8D14-49B1612A3E7B}"/>
              </a:ext>
            </a:extLst>
          </p:cNvPr>
          <p:cNvSpPr>
            <a:spLocks noGrp="1"/>
          </p:cNvSpPr>
          <p:nvPr>
            <p:ph idx="1"/>
          </p:nvPr>
        </p:nvSpPr>
        <p:spPr>
          <a:xfrm>
            <a:off x="838200" y="1571625"/>
            <a:ext cx="1073958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Footer Placeholder 4">
            <a:extLst>
              <a:ext uri="{FF2B5EF4-FFF2-40B4-BE49-F238E27FC236}">
                <a16:creationId xmlns:a16="http://schemas.microsoft.com/office/drawing/2014/main" id="{E641430D-046C-42CC-B34E-2222D1E37E53}"/>
              </a:ext>
            </a:extLst>
          </p:cNvPr>
          <p:cNvSpPr>
            <a:spLocks noGrp="1"/>
          </p:cNvSpPr>
          <p:nvPr>
            <p:ph type="ftr" sz="quarter" idx="11"/>
          </p:nvPr>
        </p:nvSpPr>
        <p:spPr/>
        <p:txBody>
          <a:bodyPr/>
          <a:lstStyle/>
          <a:p>
            <a:pPr algn="ctr"/>
            <a:r>
              <a:rPr lang="en-IN" sz="800">
                <a:solidFill>
                  <a:schemeClr val="bg1">
                    <a:lumMod val="50000"/>
                  </a:schemeClr>
                </a:solidFill>
                <a:latin typeface="Quicksand" panose="00000500000000000000" pitchFamily="2" charset="0"/>
              </a:rPr>
              <a:t>©</a:t>
            </a:r>
            <a:r>
              <a:rPr lang="en-IN" sz="1400">
                <a:latin typeface="Quicksand" panose="00000500000000000000" pitchFamily="2" charset="0"/>
              </a:rPr>
              <a:t> </a:t>
            </a:r>
            <a:r>
              <a:rPr lang="en-IN" sz="800">
                <a:solidFill>
                  <a:schemeClr val="bg1">
                    <a:lumMod val="50000"/>
                  </a:schemeClr>
                </a:solidFill>
              </a:rPr>
              <a:t>Copyright Xencia &amp; </a:t>
            </a:r>
            <a:r>
              <a:rPr lang="en-IN" sz="800" err="1">
                <a:solidFill>
                  <a:schemeClr val="bg1">
                    <a:lumMod val="50000"/>
                  </a:schemeClr>
                </a:solidFill>
              </a:rPr>
              <a:t>EnsureIT</a:t>
            </a:r>
            <a:r>
              <a:rPr lang="en-IN" sz="800">
                <a:solidFill>
                  <a:schemeClr val="bg1">
                    <a:lumMod val="50000"/>
                  </a:schemeClr>
                </a:solidFill>
              </a:rPr>
              <a:t>. All rights reserved. No part of this presentation may be reproduced in part or full</a:t>
            </a:r>
          </a:p>
        </p:txBody>
      </p:sp>
      <p:sp>
        <p:nvSpPr>
          <p:cNvPr id="6" name="Slide Number Placeholder 5">
            <a:extLst>
              <a:ext uri="{FF2B5EF4-FFF2-40B4-BE49-F238E27FC236}">
                <a16:creationId xmlns:a16="http://schemas.microsoft.com/office/drawing/2014/main" id="{8F214A74-A45A-4239-9D5B-F45505EE86EF}"/>
              </a:ext>
            </a:extLst>
          </p:cNvPr>
          <p:cNvSpPr>
            <a:spLocks noGrp="1"/>
          </p:cNvSpPr>
          <p:nvPr>
            <p:ph type="sldNum" sz="quarter" idx="12"/>
          </p:nvPr>
        </p:nvSpPr>
        <p:spPr/>
        <p:txBody>
          <a:bodyPr/>
          <a:lstStyle/>
          <a:p>
            <a:fld id="{58ED7FFB-478C-4261-9953-2FEE8C6E725A}" type="slidenum">
              <a:rPr lang="en-IN" smtClean="0"/>
              <a:t>‹#›</a:t>
            </a:fld>
            <a:endParaRPr lang="en-IN"/>
          </a:p>
        </p:txBody>
      </p:sp>
    </p:spTree>
    <p:extLst>
      <p:ext uri="{BB962C8B-B14F-4D97-AF65-F5344CB8AC3E}">
        <p14:creationId xmlns:p14="http://schemas.microsoft.com/office/powerpoint/2010/main" val="3293698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29C98-C95B-427F-B4A0-2E4798F3E4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DE6604F7-E7AF-4B67-98CE-BB38060708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F2607ACB-EB83-43CA-BD9B-24B9BA5D122E}"/>
              </a:ext>
            </a:extLst>
          </p:cNvPr>
          <p:cNvSpPr>
            <a:spLocks noGrp="1"/>
          </p:cNvSpPr>
          <p:nvPr>
            <p:ph type="dt" sz="half" idx="10"/>
          </p:nvPr>
        </p:nvSpPr>
        <p:spPr/>
        <p:txBody>
          <a:bodyPr/>
          <a:lstStyle/>
          <a:p>
            <a:fld id="{CCDA253E-0B2E-4863-A536-4C750081FE21}" type="datetimeFigureOut">
              <a:rPr lang="en-IN" smtClean="0"/>
              <a:t>14/01/26</a:t>
            </a:fld>
            <a:endParaRPr lang="en-IN"/>
          </a:p>
        </p:txBody>
      </p:sp>
      <p:sp>
        <p:nvSpPr>
          <p:cNvPr id="5" name="Footer Placeholder 4">
            <a:extLst>
              <a:ext uri="{FF2B5EF4-FFF2-40B4-BE49-F238E27FC236}">
                <a16:creationId xmlns:a16="http://schemas.microsoft.com/office/drawing/2014/main" id="{401F34F1-7189-4824-8DA2-209DDA79B58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0E34971-E003-4329-B47E-C81550358C7A}"/>
              </a:ext>
            </a:extLst>
          </p:cNvPr>
          <p:cNvSpPr>
            <a:spLocks noGrp="1"/>
          </p:cNvSpPr>
          <p:nvPr>
            <p:ph type="sldNum" sz="quarter" idx="12"/>
          </p:nvPr>
        </p:nvSpPr>
        <p:spPr/>
        <p:txBody>
          <a:bodyPr/>
          <a:lstStyle/>
          <a:p>
            <a:fld id="{008FEE44-ACC5-40DB-A3C0-DBDE19CC3A36}" type="slidenum">
              <a:rPr lang="en-IN" smtClean="0"/>
              <a:t>‹#›</a:t>
            </a:fld>
            <a:endParaRPr lang="en-IN"/>
          </a:p>
        </p:txBody>
      </p:sp>
    </p:spTree>
    <p:extLst>
      <p:ext uri="{BB962C8B-B14F-4D97-AF65-F5344CB8AC3E}">
        <p14:creationId xmlns:p14="http://schemas.microsoft.com/office/powerpoint/2010/main" val="2588109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9D9CB9-A7D8-1BA7-A4EE-DDA7C6D545AD}"/>
              </a:ext>
            </a:extLst>
          </p:cNvPr>
          <p:cNvSpPr>
            <a:spLocks noGrp="1"/>
          </p:cNvSpPr>
          <p:nvPr>
            <p:ph type="dt" sz="half" idx="10"/>
          </p:nvPr>
        </p:nvSpPr>
        <p:spPr>
          <a:xfrm>
            <a:off x="838200" y="6356350"/>
            <a:ext cx="2743200" cy="365125"/>
          </a:xfrm>
          <a:prstGeom prst="rect">
            <a:avLst/>
          </a:prstGeom>
        </p:spPr>
        <p:txBody>
          <a:bodyPr/>
          <a:lstStyle/>
          <a:p>
            <a:fld id="{893D36F8-A9BE-8D4E-B9BB-070496E07663}" type="datetime1">
              <a:rPr lang="en-IN" smtClean="0"/>
              <a:t>14/01/26</a:t>
            </a:fld>
            <a:endParaRPr lang="en-US"/>
          </a:p>
        </p:txBody>
      </p:sp>
      <p:sp>
        <p:nvSpPr>
          <p:cNvPr id="3" name="Footer Placeholder 2">
            <a:extLst>
              <a:ext uri="{FF2B5EF4-FFF2-40B4-BE49-F238E27FC236}">
                <a16:creationId xmlns:a16="http://schemas.microsoft.com/office/drawing/2014/main" id="{9063EDAC-5A12-99FC-A53E-46262B98F0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3257637-7F5B-9E27-3CA2-58667A9D6442}"/>
              </a:ext>
            </a:extLst>
          </p:cNvPr>
          <p:cNvSpPr>
            <a:spLocks noGrp="1"/>
          </p:cNvSpPr>
          <p:nvPr>
            <p:ph type="sldNum" sz="quarter" idx="12"/>
          </p:nvPr>
        </p:nvSpPr>
        <p:spPr>
          <a:xfrm>
            <a:off x="10775092" y="6356350"/>
            <a:ext cx="578708" cy="365125"/>
          </a:xfrm>
          <a:prstGeom prst="rect">
            <a:avLst/>
          </a:prstGeom>
        </p:spPr>
        <p:txBody>
          <a:bodyPr/>
          <a:lstStyle/>
          <a:p>
            <a:fld id="{A632049C-468F-5149-9F29-62EF25963CB4}" type="slidenum">
              <a:rPr lang="en-US" smtClean="0"/>
              <a:t>‹#›</a:t>
            </a:fld>
            <a:endParaRPr lang="en-US"/>
          </a:p>
        </p:txBody>
      </p:sp>
    </p:spTree>
    <p:extLst>
      <p:ext uri="{BB962C8B-B14F-4D97-AF65-F5344CB8AC3E}">
        <p14:creationId xmlns:p14="http://schemas.microsoft.com/office/powerpoint/2010/main" val="3796463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713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B4403-401D-5FDB-D739-C9BAB06845C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E20DDA6-C750-9E00-B2E4-38E96C128E9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7" name="Slide Number Placeholder 5">
            <a:extLst>
              <a:ext uri="{FF2B5EF4-FFF2-40B4-BE49-F238E27FC236}">
                <a16:creationId xmlns:a16="http://schemas.microsoft.com/office/drawing/2014/main" id="{4466BB2D-F318-E857-4437-35BF233EFC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632049C-468F-5149-9F29-62EF25963CB4}" type="slidenum">
              <a:rPr lang="en-US" smtClean="0"/>
              <a:t>‹#›</a:t>
            </a:fld>
            <a:endParaRPr lang="en-US" dirty="0"/>
          </a:p>
        </p:txBody>
      </p:sp>
      <p:sp>
        <p:nvSpPr>
          <p:cNvPr id="8" name="Footer Placeholder 9">
            <a:extLst>
              <a:ext uri="{FF2B5EF4-FFF2-40B4-BE49-F238E27FC236}">
                <a16:creationId xmlns:a16="http://schemas.microsoft.com/office/drawing/2014/main" id="{592A0DDF-B02C-E710-31BB-A829E7FD37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600">
                <a:solidFill>
                  <a:schemeClr val="tx1">
                    <a:tint val="82000"/>
                  </a:schemeClr>
                </a:solidFill>
              </a:defRPr>
            </a:lvl1pPr>
          </a:lstStyle>
          <a:p>
            <a:endParaRPr lang="en-US" sz="600" dirty="0"/>
          </a:p>
        </p:txBody>
      </p:sp>
    </p:spTree>
    <p:extLst>
      <p:ext uri="{BB962C8B-B14F-4D97-AF65-F5344CB8AC3E}">
        <p14:creationId xmlns:p14="http://schemas.microsoft.com/office/powerpoint/2010/main" val="1431084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CDF1A-8DBC-B924-11C0-7882D5A16E7B}"/>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BC35233-0487-E7F6-1490-831038C33C8E}"/>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4D6B7EC-9D2E-9CF7-BD7C-FB70E5D9C5A1}"/>
              </a:ext>
            </a:extLst>
          </p:cNvPr>
          <p:cNvSpPr>
            <a:spLocks noGrp="1"/>
          </p:cNvSpPr>
          <p:nvPr>
            <p:ph type="dt" sz="half" idx="10"/>
          </p:nvPr>
        </p:nvSpPr>
        <p:spPr>
          <a:xfrm>
            <a:off x="838200" y="6356350"/>
            <a:ext cx="2743200" cy="365125"/>
          </a:xfrm>
          <a:prstGeom prst="rect">
            <a:avLst/>
          </a:prstGeom>
        </p:spPr>
        <p:txBody>
          <a:bodyPr/>
          <a:lstStyle/>
          <a:p>
            <a:fld id="{0727CE93-CBD9-2C4E-A2A3-8B408FA67920}" type="datetime1">
              <a:rPr lang="en-IN" smtClean="0"/>
              <a:t>14/01/26</a:t>
            </a:fld>
            <a:endParaRPr lang="en-US"/>
          </a:p>
        </p:txBody>
      </p:sp>
      <p:sp>
        <p:nvSpPr>
          <p:cNvPr id="5" name="Footer Placeholder 4">
            <a:extLst>
              <a:ext uri="{FF2B5EF4-FFF2-40B4-BE49-F238E27FC236}">
                <a16:creationId xmlns:a16="http://schemas.microsoft.com/office/drawing/2014/main" id="{FA55292E-72D9-1FBB-71E0-0AC949E2FA1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19BE7FD-6859-F22B-CBF6-6FB5E8E007BF}"/>
              </a:ext>
            </a:extLst>
          </p:cNvPr>
          <p:cNvSpPr>
            <a:spLocks noGrp="1"/>
          </p:cNvSpPr>
          <p:nvPr>
            <p:ph type="sldNum" sz="quarter" idx="12"/>
          </p:nvPr>
        </p:nvSpPr>
        <p:spPr>
          <a:xfrm>
            <a:off x="10775092" y="6356350"/>
            <a:ext cx="578708" cy="365125"/>
          </a:xfrm>
          <a:prstGeom prst="rect">
            <a:avLst/>
          </a:prstGeom>
        </p:spPr>
        <p:txBody>
          <a:bodyPr/>
          <a:lstStyle/>
          <a:p>
            <a:fld id="{A632049C-468F-5149-9F29-62EF25963CB4}" type="slidenum">
              <a:rPr lang="en-US" smtClean="0"/>
              <a:t>‹#›</a:t>
            </a:fld>
            <a:endParaRPr lang="en-US"/>
          </a:p>
        </p:txBody>
      </p:sp>
    </p:spTree>
    <p:extLst>
      <p:ext uri="{BB962C8B-B14F-4D97-AF65-F5344CB8AC3E}">
        <p14:creationId xmlns:p14="http://schemas.microsoft.com/office/powerpoint/2010/main" val="2163551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D5B14-99F2-D44F-7F61-D4E0EE6D054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AFA6076-138A-2B32-9E62-522FAE71BFB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7CD23B4-6AC2-0769-5FF3-D6A490D39CFB}"/>
              </a:ext>
            </a:extLst>
          </p:cNvPr>
          <p:cNvSpPr>
            <a:spLocks noGrp="1"/>
          </p:cNvSpPr>
          <p:nvPr>
            <p:ph type="dt" sz="half" idx="10"/>
          </p:nvPr>
        </p:nvSpPr>
        <p:spPr>
          <a:xfrm>
            <a:off x="838200" y="6356350"/>
            <a:ext cx="2743200" cy="365125"/>
          </a:xfrm>
          <a:prstGeom prst="rect">
            <a:avLst/>
          </a:prstGeom>
        </p:spPr>
        <p:txBody>
          <a:bodyPr/>
          <a:lstStyle/>
          <a:p>
            <a:fld id="{BFA3DC0D-0F73-3145-8B73-C3761B5F9BE0}" type="datetime1">
              <a:rPr lang="en-IN" smtClean="0"/>
              <a:t>14/01/26</a:t>
            </a:fld>
            <a:endParaRPr lang="en-US"/>
          </a:p>
        </p:txBody>
      </p:sp>
      <p:sp>
        <p:nvSpPr>
          <p:cNvPr id="5" name="Footer Placeholder 4">
            <a:extLst>
              <a:ext uri="{FF2B5EF4-FFF2-40B4-BE49-F238E27FC236}">
                <a16:creationId xmlns:a16="http://schemas.microsoft.com/office/drawing/2014/main" id="{40C997D0-6D49-BED3-B2C4-41C6752EE20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31C0D3-58E6-31EE-7686-16EB15E026E1}"/>
              </a:ext>
            </a:extLst>
          </p:cNvPr>
          <p:cNvSpPr>
            <a:spLocks noGrp="1"/>
          </p:cNvSpPr>
          <p:nvPr>
            <p:ph type="sldNum" sz="quarter" idx="12"/>
          </p:nvPr>
        </p:nvSpPr>
        <p:spPr>
          <a:xfrm>
            <a:off x="10775092" y="6356350"/>
            <a:ext cx="578708" cy="365125"/>
          </a:xfrm>
          <a:prstGeom prst="rect">
            <a:avLst/>
          </a:prstGeom>
        </p:spPr>
        <p:txBody>
          <a:bodyPr/>
          <a:lstStyle/>
          <a:p>
            <a:fld id="{A632049C-468F-5149-9F29-62EF25963CB4}" type="slidenum">
              <a:rPr lang="en-US" smtClean="0"/>
              <a:t>‹#›</a:t>
            </a:fld>
            <a:endParaRPr lang="en-US"/>
          </a:p>
        </p:txBody>
      </p:sp>
    </p:spTree>
    <p:extLst>
      <p:ext uri="{BB962C8B-B14F-4D97-AF65-F5344CB8AC3E}">
        <p14:creationId xmlns:p14="http://schemas.microsoft.com/office/powerpoint/2010/main" val="12481159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EF77F00-B503-40A6-A123-AB95287FEED4}"/>
              </a:ext>
            </a:extLst>
          </p:cNvPr>
          <p:cNvSpPr>
            <a:spLocks noGrp="1"/>
          </p:cNvSpPr>
          <p:nvPr>
            <p:ph type="sldNum" sz="quarter" idx="4"/>
          </p:nvPr>
        </p:nvSpPr>
        <p:spPr>
          <a:xfrm>
            <a:off x="11468844" y="6174902"/>
            <a:ext cx="357116" cy="365125"/>
          </a:xfrm>
          <a:prstGeom prst="rect">
            <a:avLst/>
          </a:prstGeom>
        </p:spPr>
        <p:txBody>
          <a:bodyPr vert="horz" lIns="91440" tIns="45720" rIns="91440" bIns="45720" rtlCol="0" anchor="ctr"/>
          <a:lstStyle>
            <a:lvl1pPr algn="r">
              <a:defRPr sz="1000" i="1">
                <a:solidFill>
                  <a:schemeClr val="tx2">
                    <a:alpha val="70000"/>
                  </a:schemeClr>
                </a:solidFill>
              </a:defRPr>
            </a:lvl1pPr>
          </a:lstStyle>
          <a:p>
            <a:fld id="{82EE24B5-652C-4DB5-B7C3-B5BBEC1280B1}" type="slidenum">
              <a:rPr lang="en-US" noProof="0" smtClean="0"/>
              <a:pPr/>
              <a:t>‹#›</a:t>
            </a:fld>
            <a:endParaRPr lang="en-US" noProof="0"/>
          </a:p>
        </p:txBody>
      </p:sp>
      <p:sp>
        <p:nvSpPr>
          <p:cNvPr id="3" name="Slide Number Placeholder 4">
            <a:extLst>
              <a:ext uri="{FF2B5EF4-FFF2-40B4-BE49-F238E27FC236}">
                <a16:creationId xmlns:a16="http://schemas.microsoft.com/office/drawing/2014/main" id="{91D84600-9E0A-45A8-80C4-431ACB63CF2E}"/>
              </a:ext>
            </a:extLst>
          </p:cNvPr>
          <p:cNvSpPr txBox="1">
            <a:spLocks/>
          </p:cNvSpPr>
          <p:nvPr userDrawn="1"/>
        </p:nvSpPr>
        <p:spPr>
          <a:xfrm>
            <a:off x="11510884" y="6214658"/>
            <a:ext cx="53534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EE24B5-652C-4DB5-B7C3-B5BBEC1280B1}" type="slidenum">
              <a:rPr lang="en-US" sz="1200" smtClean="0"/>
              <a:pPr/>
              <a:t>‹#›</a:t>
            </a:fld>
            <a:endParaRPr lang="en-US" sz="1200"/>
          </a:p>
        </p:txBody>
      </p:sp>
      <p:sp>
        <p:nvSpPr>
          <p:cNvPr id="4" name="Rectangle 3">
            <a:extLst>
              <a:ext uri="{FF2B5EF4-FFF2-40B4-BE49-F238E27FC236}">
                <a16:creationId xmlns:a16="http://schemas.microsoft.com/office/drawing/2014/main" id="{1129716C-C68C-416F-AD34-D4EEAAEDE6D8}"/>
              </a:ext>
            </a:extLst>
          </p:cNvPr>
          <p:cNvSpPr/>
          <p:nvPr userDrawn="1"/>
        </p:nvSpPr>
        <p:spPr>
          <a:xfrm>
            <a:off x="11600868" y="6437747"/>
            <a:ext cx="203200" cy="6465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40115350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93" r:id="rId6"/>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9CAD066-FF81-AF1B-16E9-9A2D30DA6E8A}"/>
              </a:ext>
            </a:extLst>
          </p:cNvPr>
          <p:cNvSpPr/>
          <p:nvPr userDrawn="1"/>
        </p:nvSpPr>
        <p:spPr>
          <a:xfrm>
            <a:off x="0" y="0"/>
            <a:ext cx="3962400" cy="16816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A4606E3-058D-C8D2-21D4-4A6813B979DF}"/>
              </a:ext>
            </a:extLst>
          </p:cNvPr>
          <p:cNvSpPr/>
          <p:nvPr userDrawn="1"/>
        </p:nvSpPr>
        <p:spPr>
          <a:xfrm>
            <a:off x="3962400" y="0"/>
            <a:ext cx="4114800" cy="16816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1ABA546-5FF9-722A-73DB-B962165F51CE}"/>
              </a:ext>
            </a:extLst>
          </p:cNvPr>
          <p:cNvSpPr/>
          <p:nvPr userDrawn="1"/>
        </p:nvSpPr>
        <p:spPr>
          <a:xfrm>
            <a:off x="8077200" y="0"/>
            <a:ext cx="4114800" cy="168166"/>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0E0435B-6BD9-0A9F-50B7-5C52714704B3}"/>
              </a:ext>
            </a:extLst>
          </p:cNvPr>
          <p:cNvPicPr>
            <a:picLocks noChangeAspect="1"/>
          </p:cNvPicPr>
          <p:nvPr userDrawn="1"/>
        </p:nvPicPr>
        <p:blipFill>
          <a:blip r:embed="rId14"/>
          <a:stretch>
            <a:fillRect/>
          </a:stretch>
        </p:blipFill>
        <p:spPr>
          <a:xfrm>
            <a:off x="10412923" y="-123568"/>
            <a:ext cx="1881754" cy="1337521"/>
          </a:xfrm>
          <a:prstGeom prst="rect">
            <a:avLst/>
          </a:prstGeom>
        </p:spPr>
      </p:pic>
      <p:sp>
        <p:nvSpPr>
          <p:cNvPr id="16" name="TextBox 15">
            <a:extLst>
              <a:ext uri="{FF2B5EF4-FFF2-40B4-BE49-F238E27FC236}">
                <a16:creationId xmlns:a16="http://schemas.microsoft.com/office/drawing/2014/main" id="{DA5B0DD2-021C-DAD5-F03C-5E8A0F50A715}"/>
              </a:ext>
            </a:extLst>
          </p:cNvPr>
          <p:cNvSpPr txBox="1"/>
          <p:nvPr userDrawn="1"/>
        </p:nvSpPr>
        <p:spPr>
          <a:xfrm>
            <a:off x="3073743" y="6438884"/>
            <a:ext cx="6147486" cy="200055"/>
          </a:xfrm>
          <a:prstGeom prst="rect">
            <a:avLst/>
          </a:prstGeom>
          <a:noFill/>
        </p:spPr>
        <p:txBody>
          <a:bodyPr wrap="square">
            <a:spAutoFit/>
          </a:bodyPr>
          <a:lstStyle/>
          <a:p>
            <a:pPr algn="ctr"/>
            <a:r>
              <a:rPr lang="en-US" sz="700" dirty="0"/>
              <a:t>© Copyright Saints and Masters. All rights reserved. No part of this presentation may be reproduced in part or full</a:t>
            </a:r>
          </a:p>
        </p:txBody>
      </p:sp>
    </p:spTree>
    <p:extLst>
      <p:ext uri="{BB962C8B-B14F-4D97-AF65-F5344CB8AC3E}">
        <p14:creationId xmlns:p14="http://schemas.microsoft.com/office/powerpoint/2010/main" val="120152147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01093297"/>
      </p:ext>
    </p:extLst>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95.svg"/><Relationship Id="rId2" Type="http://schemas.openxmlformats.org/officeDocument/2006/relationships/slideLayout" Target="../slideLayouts/slideLayout6.xml"/><Relationship Id="rId1" Type="http://schemas.openxmlformats.org/officeDocument/2006/relationships/themeOverride" Target="../theme/themeOverride1.xml"/><Relationship Id="rId6" Type="http://schemas.openxmlformats.org/officeDocument/2006/relationships/image" Target="../media/image94.png"/><Relationship Id="rId5" Type="http://schemas.openxmlformats.org/officeDocument/2006/relationships/image" Target="../media/image93.svg"/><Relationship Id="rId4" Type="http://schemas.openxmlformats.org/officeDocument/2006/relationships/image" Target="../media/image92.pn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png"/><Relationship Id="rId7" Type="http://schemas.openxmlformats.org/officeDocument/2006/relationships/image" Target="../media/image99.sv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98.png"/><Relationship Id="rId5" Type="http://schemas.openxmlformats.org/officeDocument/2006/relationships/image" Target="../media/image97.svg"/><Relationship Id="rId4" Type="http://schemas.openxmlformats.org/officeDocument/2006/relationships/image" Target="../media/image96.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microsoft.com/office/2007/relationships/hdphoto" Target="../media/hdphoto2.wdp"/><Relationship Id="rId3" Type="http://schemas.openxmlformats.org/officeDocument/2006/relationships/image" Target="../media/image6.jpeg"/><Relationship Id="rId21" Type="http://schemas.openxmlformats.org/officeDocument/2006/relationships/image" Target="../media/image21.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19.png"/><Relationship Id="rId25" Type="http://schemas.openxmlformats.org/officeDocument/2006/relationships/image" Target="../media/image24.png"/><Relationship Id="rId2" Type="http://schemas.openxmlformats.org/officeDocument/2006/relationships/image" Target="../media/image5.png"/><Relationship Id="rId16" Type="http://schemas.openxmlformats.org/officeDocument/2006/relationships/image" Target="../media/image18.png"/><Relationship Id="rId20" Type="http://schemas.microsoft.com/office/2007/relationships/hdphoto" Target="../media/hdphoto3.wdp"/><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3.png"/><Relationship Id="rId5" Type="http://schemas.openxmlformats.org/officeDocument/2006/relationships/image" Target="../media/image8.jpeg"/><Relationship Id="rId15" Type="http://schemas.openxmlformats.org/officeDocument/2006/relationships/image" Target="../media/image17.png"/><Relationship Id="rId23" Type="http://schemas.openxmlformats.org/officeDocument/2006/relationships/image" Target="../media/image22.png"/><Relationship Id="rId10" Type="http://schemas.openxmlformats.org/officeDocument/2006/relationships/image" Target="../media/image13.png"/><Relationship Id="rId19" Type="http://schemas.openxmlformats.org/officeDocument/2006/relationships/image" Target="../media/image20.png"/><Relationship Id="rId4" Type="http://schemas.openxmlformats.org/officeDocument/2006/relationships/image" Target="../media/image7.jpeg"/><Relationship Id="rId9" Type="http://schemas.openxmlformats.org/officeDocument/2006/relationships/image" Target="../media/image12.png"/><Relationship Id="rId14" Type="http://schemas.microsoft.com/office/2007/relationships/hdphoto" Target="../media/hdphoto1.wdp"/><Relationship Id="rId22"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notesSlide" Target="../notesSlides/notesSlide2.xml"/><Relationship Id="rId16" Type="http://schemas.openxmlformats.org/officeDocument/2006/relationships/image" Target="../media/image38.svg"/><Relationship Id="rId1" Type="http://schemas.openxmlformats.org/officeDocument/2006/relationships/slideLayout" Target="../slideLayouts/slideLayout1.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9.pn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28.sv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27.png"/><Relationship Id="rId2"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47.png"/><Relationship Id="rId11" Type="http://schemas.openxmlformats.org/officeDocument/2006/relationships/image" Target="../media/image40.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2.png"/></Relationships>
</file>

<file path=ppt/slides/_rels/slide7.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svg"/><Relationship Id="rId2"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56.png"/><Relationship Id="rId11" Type="http://schemas.openxmlformats.org/officeDocument/2006/relationships/image" Target="../media/image61.sv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svg"/></Relationships>
</file>

<file path=ppt/slides/_rels/slide8.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2.png"/><Relationship Id="rId18" Type="http://schemas.openxmlformats.org/officeDocument/2006/relationships/image" Target="../media/image77.png"/><Relationship Id="rId3" Type="http://schemas.openxmlformats.org/officeDocument/2006/relationships/image" Target="../media/image62.png"/><Relationship Id="rId7" Type="http://schemas.openxmlformats.org/officeDocument/2006/relationships/image" Target="../media/image66.png"/><Relationship Id="rId12" Type="http://schemas.openxmlformats.org/officeDocument/2006/relationships/image" Target="../media/image71.png"/><Relationship Id="rId17" Type="http://schemas.openxmlformats.org/officeDocument/2006/relationships/image" Target="../media/image76.png"/><Relationship Id="rId2" Type="http://schemas.openxmlformats.org/officeDocument/2006/relationships/image" Target="../media/image39.png"/><Relationship Id="rId16" Type="http://schemas.openxmlformats.org/officeDocument/2006/relationships/image" Target="../media/image75.png"/><Relationship Id="rId1" Type="http://schemas.openxmlformats.org/officeDocument/2006/relationships/slideLayout" Target="../slideLayouts/slideLayout1.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5" Type="http://schemas.openxmlformats.org/officeDocument/2006/relationships/image" Target="../media/image74.png"/><Relationship Id="rId10" Type="http://schemas.openxmlformats.org/officeDocument/2006/relationships/image" Target="../media/image69.png"/><Relationship Id="rId19" Type="http://schemas.openxmlformats.org/officeDocument/2006/relationships/image" Target="../media/image78.svg"/><Relationship Id="rId4" Type="http://schemas.openxmlformats.org/officeDocument/2006/relationships/image" Target="../media/image63.png"/><Relationship Id="rId9" Type="http://schemas.openxmlformats.org/officeDocument/2006/relationships/image" Target="../media/image68.png"/><Relationship Id="rId14" Type="http://schemas.openxmlformats.org/officeDocument/2006/relationships/image" Target="../media/image73.png"/></Relationships>
</file>

<file path=ppt/slides/_rels/slide9.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89.png"/><Relationship Id="rId3" Type="http://schemas.openxmlformats.org/officeDocument/2006/relationships/image" Target="../media/image79.png"/><Relationship Id="rId7" Type="http://schemas.openxmlformats.org/officeDocument/2006/relationships/image" Target="../media/image83.png"/><Relationship Id="rId12" Type="http://schemas.openxmlformats.org/officeDocument/2006/relationships/image" Target="../media/image88.png"/><Relationship Id="rId2" Type="http://schemas.openxmlformats.org/officeDocument/2006/relationships/image" Target="../media/image39.png"/><Relationship Id="rId16"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82.png"/><Relationship Id="rId11" Type="http://schemas.openxmlformats.org/officeDocument/2006/relationships/image" Target="../media/image87.png"/><Relationship Id="rId5" Type="http://schemas.openxmlformats.org/officeDocument/2006/relationships/image" Target="../media/image81.png"/><Relationship Id="rId15" Type="http://schemas.openxmlformats.org/officeDocument/2006/relationships/image" Target="../media/image91.png"/><Relationship Id="rId10" Type="http://schemas.openxmlformats.org/officeDocument/2006/relationships/image" Target="../media/image86.png"/><Relationship Id="rId4" Type="http://schemas.openxmlformats.org/officeDocument/2006/relationships/image" Target="../media/image80.png"/><Relationship Id="rId9" Type="http://schemas.openxmlformats.org/officeDocument/2006/relationships/image" Target="../media/image85.png"/><Relationship Id="rId14" Type="http://schemas.openxmlformats.org/officeDocument/2006/relationships/image" Target="../media/image9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20408"/>
        </a:solidFill>
        <a:effectLst/>
      </p:bgPr>
    </p:bg>
    <p:spTree>
      <p:nvGrpSpPr>
        <p:cNvPr id="1" name="Shape 83"/>
        <p:cNvGrpSpPr/>
        <p:nvPr/>
      </p:nvGrpSpPr>
      <p:grpSpPr>
        <a:xfrm>
          <a:off x="0" y="0"/>
          <a:ext cx="0" cy="0"/>
          <a:chOff x="0" y="0"/>
          <a:chExt cx="0" cy="0"/>
        </a:xfrm>
      </p:grpSpPr>
      <p:pic>
        <p:nvPicPr>
          <p:cNvPr id="84" name="Google Shape;84;p13" descr="image.png"/>
          <p:cNvPicPr preferRelativeResize="0"/>
          <p:nvPr/>
        </p:nvPicPr>
        <p:blipFill rotWithShape="1">
          <a:blip r:embed="rId3">
            <a:alphaModFix/>
          </a:blip>
          <a:srcRect/>
          <a:stretch/>
        </p:blipFill>
        <p:spPr>
          <a:xfrm>
            <a:off x="7751135" y="0"/>
            <a:ext cx="4440865" cy="6858000"/>
          </a:xfrm>
          <a:prstGeom prst="rect">
            <a:avLst/>
          </a:prstGeom>
          <a:noFill/>
          <a:ln>
            <a:noFill/>
          </a:ln>
        </p:spPr>
      </p:pic>
      <p:sp>
        <p:nvSpPr>
          <p:cNvPr id="87" name="Google Shape;87;p13"/>
          <p:cNvSpPr txBox="1"/>
          <p:nvPr/>
        </p:nvSpPr>
        <p:spPr>
          <a:xfrm>
            <a:off x="1438684" y="1363655"/>
            <a:ext cx="6802402" cy="2031325"/>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0" i="0" u="none" strike="noStrike" kern="0" cap="none" spc="0" normalizeH="0" baseline="0" noProof="0" dirty="0">
                <a:ln>
                  <a:noFill/>
                </a:ln>
                <a:solidFill>
                  <a:srgbClr val="F8FAFC"/>
                </a:solidFill>
                <a:effectLst/>
                <a:uLnTx/>
                <a:uFillTx/>
                <a:latin typeface="Montserrat" panose="00000500000000000000" pitchFamily="2" charset="0"/>
                <a:ea typeface="Space Grotesk Light"/>
                <a:cs typeface="Space Grotesk Light"/>
                <a:sym typeface="Space Grotesk Light"/>
              </a:rPr>
              <a:t>Orchestrating Your Future Ready Enterprise</a:t>
            </a:r>
          </a:p>
        </p:txBody>
      </p:sp>
      <p:sp>
        <p:nvSpPr>
          <p:cNvPr id="3" name="Rectangle 2">
            <a:extLst>
              <a:ext uri="{FF2B5EF4-FFF2-40B4-BE49-F238E27FC236}">
                <a16:creationId xmlns:a16="http://schemas.microsoft.com/office/drawing/2014/main" id="{448AF000-BB8D-F60A-2171-9652FDFB2BCE}"/>
              </a:ext>
            </a:extLst>
          </p:cNvPr>
          <p:cNvSpPr/>
          <p:nvPr/>
        </p:nvSpPr>
        <p:spPr>
          <a:xfrm>
            <a:off x="1438684" y="3723209"/>
            <a:ext cx="5357104"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schemeClr val="bg1"/>
                </a:solidFill>
                <a:effectLst/>
                <a:uLnTx/>
                <a:uFillTx/>
                <a:latin typeface="Montserrat" panose="00000500000000000000" pitchFamily="2" charset="0"/>
              </a:rPr>
              <a:t>Capabilities</a:t>
            </a:r>
            <a:r>
              <a:rPr lang="en-US" sz="3200" i="1" dirty="0">
                <a:solidFill>
                  <a:schemeClr val="bg1"/>
                </a:solidFill>
                <a:latin typeface="Montserrat" panose="00000500000000000000" pitchFamily="2" charset="0"/>
              </a:rPr>
              <a:t> &amp; Offerings</a:t>
            </a:r>
            <a:endParaRPr kumimoji="0" lang="en-IN" sz="3200" b="0" i="1" u="none" strike="noStrike" kern="1200" cap="none" spc="0" normalizeH="0" baseline="0" noProof="0" dirty="0">
              <a:ln>
                <a:noFill/>
              </a:ln>
              <a:solidFill>
                <a:schemeClr val="bg1"/>
              </a:solidFill>
              <a:effectLst/>
              <a:uLnTx/>
              <a:uFillTx/>
              <a:latin typeface="Montserrat" panose="00000500000000000000" pitchFamily="2" charset="0"/>
            </a:endParaRPr>
          </a:p>
        </p:txBody>
      </p:sp>
      <p:sp>
        <p:nvSpPr>
          <p:cNvPr id="4" name="Rectangle 3">
            <a:extLst>
              <a:ext uri="{FF2B5EF4-FFF2-40B4-BE49-F238E27FC236}">
                <a16:creationId xmlns:a16="http://schemas.microsoft.com/office/drawing/2014/main" id="{A58FF32C-2D90-F74C-C44B-9EE6F5A99A81}"/>
              </a:ext>
            </a:extLst>
          </p:cNvPr>
          <p:cNvSpPr/>
          <p:nvPr/>
        </p:nvSpPr>
        <p:spPr>
          <a:xfrm>
            <a:off x="1524001" y="3463021"/>
            <a:ext cx="5395054" cy="15471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等线" panose="020F0502020204030204"/>
              <a:ea typeface="+mn-ea"/>
              <a:cs typeface="+mn-cs"/>
            </a:endParaRPr>
          </a:p>
        </p:txBody>
      </p:sp>
      <p:pic>
        <p:nvPicPr>
          <p:cNvPr id="5" name="Picture 4">
            <a:extLst>
              <a:ext uri="{FF2B5EF4-FFF2-40B4-BE49-F238E27FC236}">
                <a16:creationId xmlns:a16="http://schemas.microsoft.com/office/drawing/2014/main" id="{558BD8C1-6FC5-15D2-ECEC-03BBC6D94B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6835" y="-879714"/>
            <a:ext cx="4991578" cy="3530431"/>
          </a:xfrm>
          <a:prstGeom prst="rect">
            <a:avLst/>
          </a:prstGeom>
        </p:spPr>
      </p:pic>
      <p:sp>
        <p:nvSpPr>
          <p:cNvPr id="6" name="TextBox 5">
            <a:extLst>
              <a:ext uri="{FF2B5EF4-FFF2-40B4-BE49-F238E27FC236}">
                <a16:creationId xmlns:a16="http://schemas.microsoft.com/office/drawing/2014/main" id="{589FDEF4-7A76-1A75-EB42-C3FCC506E758}"/>
              </a:ext>
            </a:extLst>
          </p:cNvPr>
          <p:cNvSpPr txBox="1"/>
          <p:nvPr/>
        </p:nvSpPr>
        <p:spPr>
          <a:xfrm>
            <a:off x="1502482" y="4266881"/>
            <a:ext cx="3271539" cy="369332"/>
          </a:xfrm>
          <a:prstGeom prst="rect">
            <a:avLst/>
          </a:prstGeom>
          <a:noFill/>
        </p:spPr>
        <p:txBody>
          <a:bodyPr wrap="square" rtlCol="0">
            <a:spAutoFit/>
          </a:bodyPr>
          <a:lstStyle/>
          <a:p>
            <a:r>
              <a:rPr lang="en-IN" i="1" dirty="0">
                <a:solidFill>
                  <a:schemeClr val="bg1"/>
                </a:solidFill>
                <a:latin typeface="Montserrat" panose="00000500000000000000" pitchFamily="2" charset="0"/>
              </a:rPr>
              <a:t>Jan 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5" name="Freeform 2">
            <a:extLst>
              <a:ext uri="{FF2B5EF4-FFF2-40B4-BE49-F238E27FC236}">
                <a16:creationId xmlns:a16="http://schemas.microsoft.com/office/drawing/2014/main" id="{68607ACA-CEE7-4F08-B0E1-9BC50952ECBE}"/>
              </a:ext>
            </a:extLst>
          </p:cNvPr>
          <p:cNvSpPr/>
          <p:nvPr/>
        </p:nvSpPr>
        <p:spPr>
          <a:xfrm>
            <a:off x="940046" y="2374962"/>
            <a:ext cx="6096000" cy="2879725"/>
          </a:xfrm>
          <a:custGeom>
            <a:avLst/>
            <a:gdLst/>
            <a:ahLst/>
            <a:cxnLst/>
            <a:rect l="l" t="t" r="r" b="b"/>
            <a:pathLst>
              <a:path w="9634369" h="4772304">
                <a:moveTo>
                  <a:pt x="0" y="0"/>
                </a:moveTo>
                <a:lnTo>
                  <a:pt x="9634369" y="0"/>
                </a:lnTo>
                <a:lnTo>
                  <a:pt x="9634369" y="4772304"/>
                </a:lnTo>
                <a:lnTo>
                  <a:pt x="0" y="477230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llix" panose="00000500000000000000" pitchFamily="2" charset="0"/>
              <a:ea typeface="+mn-ea"/>
              <a:cs typeface="+mn-cs"/>
            </a:endParaRPr>
          </a:p>
        </p:txBody>
      </p:sp>
      <p:sp>
        <p:nvSpPr>
          <p:cNvPr id="5" name="Rectangle 4">
            <a:extLst>
              <a:ext uri="{FF2B5EF4-FFF2-40B4-BE49-F238E27FC236}">
                <a16:creationId xmlns:a16="http://schemas.microsoft.com/office/drawing/2014/main" id="{EF003A4C-D8C0-47E0-9A8C-27CBAEE2412D}"/>
              </a:ext>
            </a:extLst>
          </p:cNvPr>
          <p:cNvSpPr/>
          <p:nvPr/>
        </p:nvSpPr>
        <p:spPr>
          <a:xfrm>
            <a:off x="8498423" y="1263916"/>
            <a:ext cx="3206784" cy="4943426"/>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Gellix" panose="00000500000000000000" pitchFamily="2" charset="0"/>
              <a:ea typeface="+mn-ea"/>
              <a:cs typeface="+mn-cs"/>
            </a:endParaRPr>
          </a:p>
        </p:txBody>
      </p:sp>
      <p:sp>
        <p:nvSpPr>
          <p:cNvPr id="4" name="Rectangle 2">
            <a:extLst>
              <a:ext uri="{FF2B5EF4-FFF2-40B4-BE49-F238E27FC236}">
                <a16:creationId xmlns:a16="http://schemas.microsoft.com/office/drawing/2014/main" id="{93881912-D3E6-4C7A-9B2A-3BF719C659EE}"/>
              </a:ext>
            </a:extLst>
          </p:cNvPr>
          <p:cNvSpPr>
            <a:spLocks noChangeArrowheads="1"/>
          </p:cNvSpPr>
          <p:nvPr/>
        </p:nvSpPr>
        <p:spPr bwMode="auto">
          <a:xfrm rot="10800000" flipV="1">
            <a:off x="8259797" y="1432560"/>
            <a:ext cx="3359039"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marR="0" lvl="1" indent="0" algn="l" defTabSz="914400" rtl="0" eaLnBrk="0" fontAlgn="base" latinLnBrk="0" hangingPunct="0">
              <a:lnSpc>
                <a:spcPct val="100000"/>
              </a:lnSpc>
              <a:spcBef>
                <a:spcPts val="1200"/>
              </a:spcBef>
              <a:spcAft>
                <a:spcPct val="0"/>
              </a:spcAft>
              <a:buClrTx/>
              <a:buSzTx/>
              <a:buFontTx/>
              <a:buNone/>
              <a:tabLst/>
              <a:defRPr/>
            </a:pPr>
            <a:r>
              <a:rPr kumimoji="0" lang="en-US" altLang="en-US" sz="1200" b="1" i="0" u="none" strike="noStrike" kern="1200" cap="none" spc="0" normalizeH="0" baseline="0" noProof="0" dirty="0">
                <a:ln>
                  <a:noFill/>
                </a:ln>
                <a:solidFill>
                  <a:prstClr val="white"/>
                </a:solidFill>
                <a:effectLst/>
                <a:uLnTx/>
                <a:uFillTx/>
                <a:latin typeface="Gellix" panose="00000500000000000000" pitchFamily="2" charset="0"/>
                <a:ea typeface="+mn-ea"/>
                <a:cs typeface="+mn-cs"/>
              </a:rPr>
              <a:t>Global Sales &amp; Partnerships:</a:t>
            </a:r>
            <a:r>
              <a:rPr kumimoji="0" lang="en-US" altLang="en-US" sz="1200" b="0" i="0" u="none" strike="noStrike" kern="1200" cap="none" spc="0" normalizeH="0" baseline="0" noProof="0" dirty="0">
                <a:ln>
                  <a:noFill/>
                </a:ln>
                <a:solidFill>
                  <a:prstClr val="white"/>
                </a:solidFill>
                <a:effectLst/>
                <a:uLnTx/>
                <a:uFillTx/>
                <a:latin typeface="Gellix" panose="00000500000000000000" pitchFamily="2" charset="0"/>
                <a:ea typeface="+mn-ea"/>
                <a:cs typeface="+mn-cs"/>
              </a:rPr>
              <a:t> Our 7 key market offices focus on sales, presales and strategic partner development.</a:t>
            </a:r>
          </a:p>
          <a:p>
            <a:pPr marL="742950" marR="0" lvl="1" indent="-28575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prstClr val="white"/>
                </a:solidFill>
                <a:effectLst/>
                <a:uLnTx/>
                <a:uFillTx/>
                <a:latin typeface="Gellix" panose="00000500000000000000" pitchFamily="2" charset="0"/>
                <a:ea typeface="+mn-ea"/>
                <a:cs typeface="+mn-cs"/>
              </a:rPr>
              <a:t>40+ individuals are dedicated to driving sales and engaging customers globally</a:t>
            </a:r>
          </a:p>
          <a:p>
            <a:pPr marL="742950" marR="0" lvl="1" indent="-28575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prstClr val="white"/>
                </a:solidFill>
                <a:effectLst/>
                <a:uLnTx/>
                <a:uFillTx/>
                <a:latin typeface="Gellix" panose="00000500000000000000" pitchFamily="2" charset="0"/>
                <a:ea typeface="+mn-ea"/>
                <a:cs typeface="+mn-cs"/>
              </a:rPr>
              <a:t>We leverage strong relationships with 10+ Go-to-Market (GTM) partners to accelerate client acquisition and solutions delivery</a:t>
            </a:r>
          </a:p>
          <a:p>
            <a:pPr marL="447675" marR="0" lvl="0" indent="0" algn="l" defTabSz="914400" rtl="0" eaLnBrk="0" fontAlgn="base" latinLnBrk="0" hangingPunct="0">
              <a:lnSpc>
                <a:spcPct val="100000"/>
              </a:lnSpc>
              <a:spcBef>
                <a:spcPts val="1200"/>
              </a:spcBef>
              <a:spcAft>
                <a:spcPct val="0"/>
              </a:spcAft>
              <a:buClrTx/>
              <a:buSzTx/>
              <a:buFontTx/>
              <a:buNone/>
              <a:tabLst/>
              <a:defRPr/>
            </a:pPr>
            <a:r>
              <a:rPr kumimoji="0" lang="en-US" altLang="en-US" sz="1200" b="1" i="0" u="none" strike="noStrike" kern="1200" cap="none" spc="0" normalizeH="0" baseline="0" noProof="0" dirty="0">
                <a:ln>
                  <a:noFill/>
                </a:ln>
                <a:solidFill>
                  <a:prstClr val="white"/>
                </a:solidFill>
                <a:effectLst/>
                <a:uLnTx/>
                <a:uFillTx/>
                <a:latin typeface="Gellix" panose="00000500000000000000" pitchFamily="2" charset="0"/>
                <a:ea typeface="+mn-ea"/>
                <a:cs typeface="+mn-cs"/>
              </a:rPr>
              <a:t>Centralized Delivery Hub:</a:t>
            </a:r>
            <a:r>
              <a:rPr kumimoji="0" lang="en-US" altLang="en-US" sz="1200" b="0" i="0" u="none" strike="noStrike" kern="1200" cap="none" spc="0" normalizeH="0" baseline="0" noProof="0" dirty="0">
                <a:ln>
                  <a:noFill/>
                </a:ln>
                <a:solidFill>
                  <a:prstClr val="white"/>
                </a:solidFill>
                <a:effectLst/>
                <a:uLnTx/>
                <a:uFillTx/>
                <a:latin typeface="Gellix" panose="00000500000000000000" pitchFamily="2" charset="0"/>
                <a:ea typeface="+mn-ea"/>
                <a:cs typeface="+mn-cs"/>
              </a:rPr>
              <a:t> Our core delivery and support team operates primarily from India, ensuring cost-effective, high-quality project execution.</a:t>
            </a:r>
          </a:p>
          <a:p>
            <a:pPr marL="742950" marR="0" lvl="1" indent="-28575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prstClr val="white"/>
                </a:solidFill>
                <a:effectLst/>
                <a:uLnTx/>
                <a:uFillTx/>
                <a:latin typeface="Gellix" panose="00000500000000000000" pitchFamily="2" charset="0"/>
                <a:ea typeface="+mn-ea"/>
                <a:cs typeface="+mn-cs"/>
              </a:rPr>
              <a:t>This includes a dedicated 250+ member delivery team working from hubs like Bengaluru, Chennai and Kochi</a:t>
            </a:r>
          </a:p>
          <a:p>
            <a:pPr marL="0" marR="0" lvl="0" indent="0" algn="l" defTabSz="914400" rtl="0" eaLnBrk="0" fontAlgn="base" latinLnBrk="0" hangingPunct="0">
              <a:lnSpc>
                <a:spcPct val="100000"/>
              </a:lnSpc>
              <a:spcBef>
                <a:spcPts val="1200"/>
              </a:spcBef>
              <a:spcAft>
                <a:spcPct val="0"/>
              </a:spcAft>
              <a:buClrTx/>
              <a:buSzTx/>
              <a:buFontTx/>
              <a:buNone/>
              <a:tabLst/>
              <a:defRPr/>
            </a:pPr>
            <a:endParaRPr kumimoji="0" lang="en-US" altLang="en-US" sz="1600" b="0" i="0" u="none" strike="noStrike" kern="1200" cap="none" spc="0" normalizeH="0" baseline="0" noProof="0" dirty="0">
              <a:ln>
                <a:noFill/>
              </a:ln>
              <a:solidFill>
                <a:prstClr val="white"/>
              </a:solidFill>
              <a:effectLst/>
              <a:uLnTx/>
              <a:uFillTx/>
              <a:latin typeface="Gellix" panose="00000500000000000000" pitchFamily="2" charset="0"/>
              <a:ea typeface="+mn-ea"/>
              <a:cs typeface="+mn-cs"/>
            </a:endParaRPr>
          </a:p>
        </p:txBody>
      </p:sp>
      <p:pic>
        <p:nvPicPr>
          <p:cNvPr id="77" name="Graphic 76" descr="Marker">
            <a:extLst>
              <a:ext uri="{FF2B5EF4-FFF2-40B4-BE49-F238E27FC236}">
                <a16:creationId xmlns:a16="http://schemas.microsoft.com/office/drawing/2014/main" id="{3723F8BB-E033-4C30-AC55-EE3ED5136C7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42081" y="2860298"/>
            <a:ext cx="333512" cy="333512"/>
          </a:xfrm>
          <a:prstGeom prst="rect">
            <a:avLst/>
          </a:prstGeom>
        </p:spPr>
      </p:pic>
      <p:pic>
        <p:nvPicPr>
          <p:cNvPr id="78" name="Graphic 77" descr="Marker">
            <a:extLst>
              <a:ext uri="{FF2B5EF4-FFF2-40B4-BE49-F238E27FC236}">
                <a16:creationId xmlns:a16="http://schemas.microsoft.com/office/drawing/2014/main" id="{E535F614-CDC0-4CCE-8553-C2941B0438D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85914" y="2602952"/>
            <a:ext cx="457200" cy="457200"/>
          </a:xfrm>
          <a:prstGeom prst="rect">
            <a:avLst/>
          </a:prstGeom>
        </p:spPr>
      </p:pic>
      <p:pic>
        <p:nvPicPr>
          <p:cNvPr id="84" name="Graphic 83" descr="Marker">
            <a:extLst>
              <a:ext uri="{FF2B5EF4-FFF2-40B4-BE49-F238E27FC236}">
                <a16:creationId xmlns:a16="http://schemas.microsoft.com/office/drawing/2014/main" id="{50DBAC1A-07E1-4B10-818B-428C5BA0412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55639" y="4475726"/>
            <a:ext cx="344016" cy="344016"/>
          </a:xfrm>
          <a:prstGeom prst="rect">
            <a:avLst/>
          </a:prstGeom>
        </p:spPr>
      </p:pic>
      <p:sp>
        <p:nvSpPr>
          <p:cNvPr id="105" name="TextBox 104">
            <a:extLst>
              <a:ext uri="{FF2B5EF4-FFF2-40B4-BE49-F238E27FC236}">
                <a16:creationId xmlns:a16="http://schemas.microsoft.com/office/drawing/2014/main" id="{5A1814DF-5657-4595-9184-5AA99E073C16}"/>
              </a:ext>
            </a:extLst>
          </p:cNvPr>
          <p:cNvSpPr txBox="1"/>
          <p:nvPr/>
        </p:nvSpPr>
        <p:spPr>
          <a:xfrm>
            <a:off x="4226395" y="2867147"/>
            <a:ext cx="493041"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Gellix" panose="00000500000000000000" pitchFamily="2" charset="0"/>
                <a:ea typeface="+mn-ea"/>
                <a:cs typeface="+mn-cs"/>
              </a:rPr>
              <a:t>Skopje</a:t>
            </a:r>
            <a:endParaRPr kumimoji="0" lang="en-IN" sz="900" b="0" i="0" u="none" strike="noStrike" kern="1200" cap="none" spc="0" normalizeH="0" baseline="0" noProof="0" dirty="0">
              <a:ln>
                <a:noFill/>
              </a:ln>
              <a:solidFill>
                <a:prstClr val="black"/>
              </a:solidFill>
              <a:effectLst/>
              <a:uLnTx/>
              <a:uFillTx/>
              <a:latin typeface="Gellix" panose="00000500000000000000" pitchFamily="2" charset="0"/>
              <a:ea typeface="+mn-ea"/>
              <a:cs typeface="+mn-cs"/>
            </a:endParaRPr>
          </a:p>
        </p:txBody>
      </p:sp>
      <p:pic>
        <p:nvPicPr>
          <p:cNvPr id="108" name="Graphic 107" descr="Marker">
            <a:extLst>
              <a:ext uri="{FF2B5EF4-FFF2-40B4-BE49-F238E27FC236}">
                <a16:creationId xmlns:a16="http://schemas.microsoft.com/office/drawing/2014/main" id="{4754A447-EE1A-49F4-AF4B-2BB1DCE322A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43186" y="2671511"/>
            <a:ext cx="457200" cy="457200"/>
          </a:xfrm>
          <a:prstGeom prst="rect">
            <a:avLst/>
          </a:prstGeom>
        </p:spPr>
      </p:pic>
      <p:sp>
        <p:nvSpPr>
          <p:cNvPr id="112" name="TextBox 111">
            <a:extLst>
              <a:ext uri="{FF2B5EF4-FFF2-40B4-BE49-F238E27FC236}">
                <a16:creationId xmlns:a16="http://schemas.microsoft.com/office/drawing/2014/main" id="{61B0DF7F-EE09-442D-A3B8-EA567B394D78}"/>
              </a:ext>
            </a:extLst>
          </p:cNvPr>
          <p:cNvSpPr txBox="1"/>
          <p:nvPr/>
        </p:nvSpPr>
        <p:spPr>
          <a:xfrm>
            <a:off x="4719436" y="4130377"/>
            <a:ext cx="110854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Gellix" panose="00000500000000000000" pitchFamily="2" charset="0"/>
                <a:ea typeface="+mn-ea"/>
                <a:cs typeface="+mn-cs"/>
              </a:rPr>
              <a:t>Kochi</a:t>
            </a:r>
            <a:endParaRPr kumimoji="0" lang="en-IN" sz="900" b="0" i="0" u="none" strike="noStrike" kern="1200" cap="none" spc="0" normalizeH="0" baseline="0" noProof="0" dirty="0">
              <a:ln>
                <a:noFill/>
              </a:ln>
              <a:solidFill>
                <a:prstClr val="black"/>
              </a:solidFill>
              <a:effectLst/>
              <a:uLnTx/>
              <a:uFillTx/>
              <a:latin typeface="Gellix" panose="00000500000000000000" pitchFamily="2" charset="0"/>
              <a:ea typeface="+mn-ea"/>
              <a:cs typeface="+mn-cs"/>
            </a:endParaRPr>
          </a:p>
        </p:txBody>
      </p:sp>
      <p:pic>
        <p:nvPicPr>
          <p:cNvPr id="47" name="Graphic 46" descr="Marker">
            <a:extLst>
              <a:ext uri="{FF2B5EF4-FFF2-40B4-BE49-F238E27FC236}">
                <a16:creationId xmlns:a16="http://schemas.microsoft.com/office/drawing/2014/main" id="{0E35D736-651E-4345-A3BE-28AD6D83492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92465" y="2668969"/>
            <a:ext cx="341657" cy="341657"/>
          </a:xfrm>
          <a:prstGeom prst="rect">
            <a:avLst/>
          </a:prstGeom>
        </p:spPr>
      </p:pic>
      <p:sp>
        <p:nvSpPr>
          <p:cNvPr id="49" name="TextBox 48">
            <a:extLst>
              <a:ext uri="{FF2B5EF4-FFF2-40B4-BE49-F238E27FC236}">
                <a16:creationId xmlns:a16="http://schemas.microsoft.com/office/drawing/2014/main" id="{15AF05CD-03BB-49B6-B17D-4B2B841DB9EC}"/>
              </a:ext>
            </a:extLst>
          </p:cNvPr>
          <p:cNvSpPr txBox="1"/>
          <p:nvPr/>
        </p:nvSpPr>
        <p:spPr>
          <a:xfrm>
            <a:off x="6720398" y="4532318"/>
            <a:ext cx="110854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Gellix" panose="00000500000000000000" pitchFamily="2" charset="0"/>
                <a:ea typeface="+mn-ea"/>
                <a:cs typeface="+mn-cs"/>
              </a:rPr>
              <a:t>Sydney</a:t>
            </a:r>
            <a:endParaRPr kumimoji="0" lang="en-IN" sz="900" b="0" i="0" u="none" strike="noStrike" kern="1200" cap="none" spc="0" normalizeH="0" baseline="0" noProof="0" dirty="0">
              <a:ln>
                <a:noFill/>
              </a:ln>
              <a:solidFill>
                <a:prstClr val="black"/>
              </a:solidFill>
              <a:effectLst/>
              <a:uLnTx/>
              <a:uFillTx/>
              <a:latin typeface="Gellix" panose="00000500000000000000" pitchFamily="2" charset="0"/>
              <a:ea typeface="+mn-ea"/>
              <a:cs typeface="+mn-cs"/>
            </a:endParaRPr>
          </a:p>
        </p:txBody>
      </p:sp>
      <p:sp>
        <p:nvSpPr>
          <p:cNvPr id="51" name="TextBox 50">
            <a:extLst>
              <a:ext uri="{FF2B5EF4-FFF2-40B4-BE49-F238E27FC236}">
                <a16:creationId xmlns:a16="http://schemas.microsoft.com/office/drawing/2014/main" id="{4A60B106-F06F-4FE8-BE33-25CB6B78F2C4}"/>
              </a:ext>
            </a:extLst>
          </p:cNvPr>
          <p:cNvSpPr txBox="1"/>
          <p:nvPr/>
        </p:nvSpPr>
        <p:spPr>
          <a:xfrm>
            <a:off x="4706936" y="3978095"/>
            <a:ext cx="110854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Gellix" panose="00000500000000000000" pitchFamily="2" charset="0"/>
                <a:ea typeface="+mn-ea"/>
                <a:cs typeface="+mn-cs"/>
              </a:rPr>
              <a:t>Bengaluru</a:t>
            </a:r>
            <a:endParaRPr kumimoji="0" lang="en-IN" sz="900" b="0" i="0" u="none" strike="noStrike" kern="1200" cap="none" spc="0" normalizeH="0" baseline="0" noProof="0" dirty="0">
              <a:ln>
                <a:noFill/>
              </a:ln>
              <a:solidFill>
                <a:prstClr val="black"/>
              </a:solidFill>
              <a:effectLst/>
              <a:uLnTx/>
              <a:uFillTx/>
              <a:latin typeface="Gellix" panose="00000500000000000000" pitchFamily="2" charset="0"/>
              <a:ea typeface="+mn-ea"/>
              <a:cs typeface="+mn-cs"/>
            </a:endParaRPr>
          </a:p>
        </p:txBody>
      </p:sp>
      <p:sp>
        <p:nvSpPr>
          <p:cNvPr id="52" name="TextBox 51">
            <a:extLst>
              <a:ext uri="{FF2B5EF4-FFF2-40B4-BE49-F238E27FC236}">
                <a16:creationId xmlns:a16="http://schemas.microsoft.com/office/drawing/2014/main" id="{2EC98D62-29FD-44D6-8E8B-F4285969BEB6}"/>
              </a:ext>
            </a:extLst>
          </p:cNvPr>
          <p:cNvSpPr txBox="1"/>
          <p:nvPr/>
        </p:nvSpPr>
        <p:spPr>
          <a:xfrm>
            <a:off x="3460305" y="2545663"/>
            <a:ext cx="649221"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Gellix" panose="00000500000000000000" pitchFamily="2" charset="0"/>
                <a:ea typeface="+mn-ea"/>
                <a:cs typeface="+mn-cs"/>
              </a:rPr>
              <a:t>London</a:t>
            </a:r>
            <a:endParaRPr kumimoji="0" lang="en-IN" sz="900" b="0" i="0" u="none" strike="noStrike" kern="1200" cap="none" spc="0" normalizeH="0" baseline="0" noProof="0" dirty="0">
              <a:ln>
                <a:noFill/>
              </a:ln>
              <a:solidFill>
                <a:prstClr val="black"/>
              </a:solidFill>
              <a:effectLst/>
              <a:uLnTx/>
              <a:uFillTx/>
              <a:latin typeface="Gellix" panose="00000500000000000000" pitchFamily="2" charset="0"/>
              <a:ea typeface="+mn-ea"/>
              <a:cs typeface="+mn-cs"/>
            </a:endParaRPr>
          </a:p>
        </p:txBody>
      </p:sp>
      <p:sp>
        <p:nvSpPr>
          <p:cNvPr id="53" name="TextBox 52">
            <a:extLst>
              <a:ext uri="{FF2B5EF4-FFF2-40B4-BE49-F238E27FC236}">
                <a16:creationId xmlns:a16="http://schemas.microsoft.com/office/drawing/2014/main" id="{37074A10-BD6B-42F3-A365-A911EAAEF415}"/>
              </a:ext>
            </a:extLst>
          </p:cNvPr>
          <p:cNvSpPr txBox="1"/>
          <p:nvPr/>
        </p:nvSpPr>
        <p:spPr>
          <a:xfrm>
            <a:off x="2394943" y="3017290"/>
            <a:ext cx="110854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Gellix" panose="00000500000000000000" pitchFamily="2" charset="0"/>
                <a:ea typeface="+mn-ea"/>
                <a:cs typeface="+mn-cs"/>
              </a:rPr>
              <a:t>Detroit</a:t>
            </a:r>
            <a:endParaRPr kumimoji="0" lang="en-IN" sz="900" b="0" i="0" u="none" strike="noStrike" kern="1200" cap="none" spc="0" normalizeH="0" baseline="0" noProof="0" dirty="0">
              <a:ln>
                <a:noFill/>
              </a:ln>
              <a:solidFill>
                <a:prstClr val="black"/>
              </a:solidFill>
              <a:effectLst/>
              <a:uLnTx/>
              <a:uFillTx/>
              <a:latin typeface="Gellix" panose="00000500000000000000" pitchFamily="2" charset="0"/>
              <a:ea typeface="+mn-ea"/>
              <a:cs typeface="+mn-cs"/>
            </a:endParaRPr>
          </a:p>
        </p:txBody>
      </p:sp>
      <p:sp>
        <p:nvSpPr>
          <p:cNvPr id="54" name="TextBox 53">
            <a:extLst>
              <a:ext uri="{FF2B5EF4-FFF2-40B4-BE49-F238E27FC236}">
                <a16:creationId xmlns:a16="http://schemas.microsoft.com/office/drawing/2014/main" id="{AAF662A6-5089-462B-B98A-03EDEC8E7B46}"/>
              </a:ext>
            </a:extLst>
          </p:cNvPr>
          <p:cNvSpPr txBox="1"/>
          <p:nvPr/>
        </p:nvSpPr>
        <p:spPr>
          <a:xfrm>
            <a:off x="2557831" y="2839751"/>
            <a:ext cx="110854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Gellix" panose="00000500000000000000" pitchFamily="2" charset="0"/>
                <a:ea typeface="+mn-ea"/>
                <a:cs typeface="+mn-cs"/>
              </a:rPr>
              <a:t>Toronto</a:t>
            </a:r>
            <a:endParaRPr kumimoji="0" lang="en-IN" sz="900" b="0" i="0" u="none" strike="noStrike" kern="1200" cap="none" spc="0" normalizeH="0" baseline="0" noProof="0" dirty="0">
              <a:ln>
                <a:noFill/>
              </a:ln>
              <a:solidFill>
                <a:prstClr val="black"/>
              </a:solidFill>
              <a:effectLst/>
              <a:uLnTx/>
              <a:uFillTx/>
              <a:latin typeface="Gellix" panose="00000500000000000000" pitchFamily="2" charset="0"/>
              <a:ea typeface="+mn-ea"/>
              <a:cs typeface="+mn-cs"/>
            </a:endParaRPr>
          </a:p>
        </p:txBody>
      </p:sp>
      <p:grpSp>
        <p:nvGrpSpPr>
          <p:cNvPr id="2" name="Group 1">
            <a:extLst>
              <a:ext uri="{FF2B5EF4-FFF2-40B4-BE49-F238E27FC236}">
                <a16:creationId xmlns:a16="http://schemas.microsoft.com/office/drawing/2014/main" id="{2BB314CE-A2BF-4446-8DB3-1B72523656FA}"/>
              </a:ext>
            </a:extLst>
          </p:cNvPr>
          <p:cNvGrpSpPr/>
          <p:nvPr/>
        </p:nvGrpSpPr>
        <p:grpSpPr>
          <a:xfrm>
            <a:off x="5045734" y="3522201"/>
            <a:ext cx="410186" cy="357429"/>
            <a:chOff x="5035574" y="3414346"/>
            <a:chExt cx="520184" cy="549883"/>
          </a:xfrm>
        </p:grpSpPr>
        <p:pic>
          <p:nvPicPr>
            <p:cNvPr id="76" name="Graphic 75" descr="Marker">
              <a:extLst>
                <a:ext uri="{FF2B5EF4-FFF2-40B4-BE49-F238E27FC236}">
                  <a16:creationId xmlns:a16="http://schemas.microsoft.com/office/drawing/2014/main" id="{A22D26A7-49BF-44F4-ACC2-5B16D6D3ADB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35574" y="3493162"/>
              <a:ext cx="457200" cy="457200"/>
            </a:xfrm>
            <a:prstGeom prst="rect">
              <a:avLst/>
            </a:prstGeom>
          </p:spPr>
        </p:pic>
        <p:pic>
          <p:nvPicPr>
            <p:cNvPr id="50" name="Graphic 49" descr="Marker">
              <a:extLst>
                <a:ext uri="{FF2B5EF4-FFF2-40B4-BE49-F238E27FC236}">
                  <a16:creationId xmlns:a16="http://schemas.microsoft.com/office/drawing/2014/main" id="{F1983E84-54B2-472A-B4E1-389977960D3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98558" y="3414346"/>
              <a:ext cx="457200" cy="457200"/>
            </a:xfrm>
            <a:prstGeom prst="rect">
              <a:avLst/>
            </a:prstGeom>
          </p:spPr>
        </p:pic>
        <p:pic>
          <p:nvPicPr>
            <p:cNvPr id="23" name="Graphic 22" descr="Marker">
              <a:extLst>
                <a:ext uri="{FF2B5EF4-FFF2-40B4-BE49-F238E27FC236}">
                  <a16:creationId xmlns:a16="http://schemas.microsoft.com/office/drawing/2014/main" id="{DE34F957-4A62-4105-B809-D24B7AEE1BA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98558" y="3507029"/>
              <a:ext cx="457200" cy="457200"/>
            </a:xfrm>
            <a:prstGeom prst="rect">
              <a:avLst/>
            </a:prstGeom>
          </p:spPr>
        </p:pic>
      </p:grpSp>
      <p:sp>
        <p:nvSpPr>
          <p:cNvPr id="24" name="TextBox 23">
            <a:extLst>
              <a:ext uri="{FF2B5EF4-FFF2-40B4-BE49-F238E27FC236}">
                <a16:creationId xmlns:a16="http://schemas.microsoft.com/office/drawing/2014/main" id="{3C96C01B-833C-4234-8A7A-2391339151EB}"/>
              </a:ext>
            </a:extLst>
          </p:cNvPr>
          <p:cNvSpPr txBox="1"/>
          <p:nvPr/>
        </p:nvSpPr>
        <p:spPr>
          <a:xfrm>
            <a:off x="4719436" y="4279010"/>
            <a:ext cx="110854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Gellix" panose="00000500000000000000" pitchFamily="2" charset="0"/>
                <a:ea typeface="+mn-ea"/>
                <a:cs typeface="+mn-cs"/>
              </a:rPr>
              <a:t>Chennai</a:t>
            </a:r>
            <a:endParaRPr kumimoji="0" lang="en-IN" sz="900" b="0" i="0" u="none" strike="noStrike" kern="1200" cap="none" spc="0" normalizeH="0" baseline="0" noProof="0" dirty="0">
              <a:ln>
                <a:noFill/>
              </a:ln>
              <a:solidFill>
                <a:prstClr val="black"/>
              </a:solidFill>
              <a:effectLst/>
              <a:uLnTx/>
              <a:uFillTx/>
              <a:latin typeface="Gellix" panose="00000500000000000000" pitchFamily="2" charset="0"/>
              <a:ea typeface="+mn-ea"/>
              <a:cs typeface="+mn-cs"/>
            </a:endParaRPr>
          </a:p>
        </p:txBody>
      </p:sp>
      <p:sp>
        <p:nvSpPr>
          <p:cNvPr id="26" name="Title 1">
            <a:extLst>
              <a:ext uri="{FF2B5EF4-FFF2-40B4-BE49-F238E27FC236}">
                <a16:creationId xmlns:a16="http://schemas.microsoft.com/office/drawing/2014/main" id="{6AD0AD23-5716-4AE3-8653-879B997148CF}"/>
              </a:ext>
            </a:extLst>
          </p:cNvPr>
          <p:cNvSpPr txBox="1">
            <a:spLocks/>
          </p:cNvSpPr>
          <p:nvPr/>
        </p:nvSpPr>
        <p:spPr>
          <a:xfrm>
            <a:off x="558800" y="189040"/>
            <a:ext cx="11136957" cy="654151"/>
          </a:xfrm>
          <a:prstGeom prst="rect">
            <a:avLst/>
          </a:prstGeom>
        </p:spPr>
        <p:txBody>
          <a:bodyPr vert="horz" lIns="91440" tIns="45720" rIns="91440" bIns="45720" rtlCol="0" anchor="ctr">
            <a:normAutofit/>
          </a:bodyPr>
          <a:lstStyle>
            <a:defPPr>
              <a:defRPr lang="en-US"/>
            </a:defPPr>
            <a:lvl1pPr marL="0" algn="l" defTabSz="914400" rtl="0" eaLnBrk="1" latinLnBrk="0" hangingPunct="1">
              <a:lnSpc>
                <a:spcPct val="90000"/>
              </a:lnSpc>
              <a:spcBef>
                <a:spcPct val="0"/>
              </a:spcBef>
              <a:buNone/>
              <a:defRPr sz="4400" kern="1200">
                <a:solidFill>
                  <a:srgbClr val="D41864"/>
                </a:solidFill>
                <a:latin typeface="Quicksand Light" panose="00000400000000000000" pitchFamily="2" charset="0"/>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fontAlgn="auto">
              <a:spcAft>
                <a:spcPts val="0"/>
              </a:spcAft>
              <a:buClrTx/>
              <a:buSzTx/>
              <a:tabLst/>
              <a:defRPr/>
            </a:pPr>
            <a:r>
              <a:rPr lang="en-US" sz="2800" b="1" dirty="0">
                <a:solidFill>
                  <a:srgbClr val="002060"/>
                </a:solidFill>
                <a:latin typeface="Montserrat"/>
              </a:rPr>
              <a:t>Global Presence, Unified Delivery</a:t>
            </a:r>
          </a:p>
        </p:txBody>
      </p:sp>
      <p:pic>
        <p:nvPicPr>
          <p:cNvPr id="27" name="Graphic 26" descr="Marker">
            <a:extLst>
              <a:ext uri="{FF2B5EF4-FFF2-40B4-BE49-F238E27FC236}">
                <a16:creationId xmlns:a16="http://schemas.microsoft.com/office/drawing/2014/main" id="{BE2B21FB-AA13-4CE3-8F48-9E2FC2FC4C0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74114" y="3552346"/>
            <a:ext cx="344016" cy="344016"/>
          </a:xfrm>
          <a:prstGeom prst="rect">
            <a:avLst/>
          </a:prstGeom>
        </p:spPr>
      </p:pic>
      <p:sp>
        <p:nvSpPr>
          <p:cNvPr id="28" name="TextBox 27">
            <a:extLst>
              <a:ext uri="{FF2B5EF4-FFF2-40B4-BE49-F238E27FC236}">
                <a16:creationId xmlns:a16="http://schemas.microsoft.com/office/drawing/2014/main" id="{83B793FB-5669-4C22-9045-7CA85BD88A6F}"/>
              </a:ext>
            </a:extLst>
          </p:cNvPr>
          <p:cNvSpPr txBox="1"/>
          <p:nvPr/>
        </p:nvSpPr>
        <p:spPr>
          <a:xfrm>
            <a:off x="5886859" y="3596840"/>
            <a:ext cx="110854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Gellix" panose="00000500000000000000" pitchFamily="2" charset="0"/>
                <a:ea typeface="+mn-ea"/>
                <a:cs typeface="+mn-cs"/>
              </a:rPr>
              <a:t>Singapore</a:t>
            </a:r>
            <a:endParaRPr kumimoji="0" lang="en-IN" sz="900" b="0" i="0" u="none" strike="noStrike" kern="1200" cap="none" spc="0" normalizeH="0" baseline="0" noProof="0" dirty="0">
              <a:ln>
                <a:noFill/>
              </a:ln>
              <a:solidFill>
                <a:prstClr val="black"/>
              </a:solidFill>
              <a:effectLst/>
              <a:uLnTx/>
              <a:uFillTx/>
              <a:latin typeface="Gellix" panose="00000500000000000000" pitchFamily="2" charset="0"/>
              <a:ea typeface="+mn-ea"/>
              <a:cs typeface="+mn-cs"/>
            </a:endParaRPr>
          </a:p>
        </p:txBody>
      </p:sp>
      <p:sp>
        <p:nvSpPr>
          <p:cNvPr id="3" name="TextBox 2">
            <a:extLst>
              <a:ext uri="{FF2B5EF4-FFF2-40B4-BE49-F238E27FC236}">
                <a16:creationId xmlns:a16="http://schemas.microsoft.com/office/drawing/2014/main" id="{76BD698E-AD93-5B43-F394-C555188A7198}"/>
              </a:ext>
            </a:extLst>
          </p:cNvPr>
          <p:cNvSpPr txBox="1"/>
          <p:nvPr/>
        </p:nvSpPr>
        <p:spPr>
          <a:xfrm>
            <a:off x="3924669" y="2647546"/>
            <a:ext cx="649221"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Gellix" panose="00000500000000000000" pitchFamily="2" charset="0"/>
                <a:ea typeface="+mn-ea"/>
                <a:cs typeface="+mn-cs"/>
              </a:rPr>
              <a:t>Ljubljana</a:t>
            </a:r>
            <a:endParaRPr kumimoji="0" lang="en-IN" sz="900" b="0" i="0" u="none" strike="noStrike" kern="1200" cap="none" spc="0" normalizeH="0" baseline="0" noProof="0" dirty="0">
              <a:ln>
                <a:noFill/>
              </a:ln>
              <a:solidFill>
                <a:prstClr val="black"/>
              </a:solidFill>
              <a:effectLst/>
              <a:uLnTx/>
              <a:uFillTx/>
              <a:latin typeface="Gellix" panose="00000500000000000000" pitchFamily="2" charset="0"/>
              <a:ea typeface="+mn-ea"/>
              <a:cs typeface="+mn-cs"/>
            </a:endParaRPr>
          </a:p>
        </p:txBody>
      </p:sp>
      <p:pic>
        <p:nvPicPr>
          <p:cNvPr id="6" name="Graphic 5" descr="Marker">
            <a:extLst>
              <a:ext uri="{FF2B5EF4-FFF2-40B4-BE49-F238E27FC236}">
                <a16:creationId xmlns:a16="http://schemas.microsoft.com/office/drawing/2014/main" id="{475A8DB9-3EAB-BBEB-AF51-A58FA5A98E8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79193" y="2783159"/>
            <a:ext cx="344016" cy="344016"/>
          </a:xfrm>
          <a:prstGeom prst="rect">
            <a:avLst/>
          </a:prstGeom>
        </p:spPr>
      </p:pic>
    </p:spTree>
    <p:extLst>
      <p:ext uri="{BB962C8B-B14F-4D97-AF65-F5344CB8AC3E}">
        <p14:creationId xmlns:p14="http://schemas.microsoft.com/office/powerpoint/2010/main" val="2066823558"/>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pic>
        <p:nvPicPr>
          <p:cNvPr id="318" name="Google Shape;318;p24" descr="image.png"/>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20" name="Google Shape;320;p24"/>
          <p:cNvSpPr txBox="1"/>
          <p:nvPr/>
        </p:nvSpPr>
        <p:spPr>
          <a:xfrm>
            <a:off x="2525503" y="1910875"/>
            <a:ext cx="6970871" cy="1661993"/>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5400" b="1" i="0" u="none" strike="noStrike" cap="none" dirty="0">
                <a:solidFill>
                  <a:schemeClr val="bg1"/>
                </a:solidFill>
                <a:latin typeface="Montserrat" panose="00000500000000000000" pitchFamily="2" charset="0"/>
                <a:ea typeface="Space Grotesk"/>
                <a:cs typeface="Space Grotesk"/>
                <a:sym typeface="Space Grotesk"/>
              </a:rPr>
              <a:t>Orchestrate</a:t>
            </a:r>
            <a:br>
              <a:rPr lang="en-US" sz="1100" b="0" i="0" u="none" strike="noStrike" cap="none" dirty="0">
                <a:solidFill>
                  <a:schemeClr val="bg1"/>
                </a:solidFill>
                <a:latin typeface="Montserrat" panose="00000500000000000000" pitchFamily="2" charset="0"/>
                <a:ea typeface="Calibri"/>
                <a:cs typeface="Calibri"/>
                <a:sym typeface="Calibri"/>
              </a:rPr>
            </a:br>
            <a:r>
              <a:rPr lang="en-US" sz="5400" b="1" i="0" u="none" strike="noStrike" cap="none" dirty="0">
                <a:solidFill>
                  <a:schemeClr val="bg1"/>
                </a:solidFill>
                <a:latin typeface="Montserrat" panose="00000500000000000000" pitchFamily="2" charset="0"/>
                <a:ea typeface="Space Grotesk"/>
                <a:cs typeface="Space Grotesk"/>
                <a:sym typeface="Space Grotesk"/>
              </a:rPr>
              <a:t>Your Future</a:t>
            </a:r>
            <a:endParaRPr sz="1100" dirty="0">
              <a:solidFill>
                <a:schemeClr val="bg1"/>
              </a:solidFill>
              <a:latin typeface="Montserrat" panose="00000500000000000000" pitchFamily="2" charset="0"/>
            </a:endParaRPr>
          </a:p>
        </p:txBody>
      </p:sp>
      <p:sp>
        <p:nvSpPr>
          <p:cNvPr id="2" name="Rectangle 1">
            <a:extLst>
              <a:ext uri="{FF2B5EF4-FFF2-40B4-BE49-F238E27FC236}">
                <a16:creationId xmlns:a16="http://schemas.microsoft.com/office/drawing/2014/main" id="{53F08C5E-5EA5-4A2B-E2B7-2B8414047D4C}"/>
              </a:ext>
            </a:extLst>
          </p:cNvPr>
          <p:cNvSpPr/>
          <p:nvPr/>
        </p:nvSpPr>
        <p:spPr>
          <a:xfrm>
            <a:off x="152400" y="5977943"/>
            <a:ext cx="11887200" cy="584775"/>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ptos"/>
                <a:ea typeface="+mn-ea"/>
                <a:cs typeface="+mn-cs"/>
              </a:rPr>
              <a:t>Disclaimer</a:t>
            </a:r>
            <a:br>
              <a:rPr kumimoji="0" lang="en-US" sz="800" b="0" i="0" u="none" strike="noStrike" kern="1200" cap="none" spc="0" normalizeH="0" baseline="0" noProof="0" dirty="0">
                <a:ln>
                  <a:noFill/>
                </a:ln>
                <a:solidFill>
                  <a:srgbClr val="FFFFFF"/>
                </a:solidFill>
                <a:effectLst/>
                <a:uLnTx/>
                <a:uFillTx/>
                <a:latin typeface="Aptos"/>
                <a:ea typeface="+mn-ea"/>
                <a:cs typeface="+mn-cs"/>
              </a:rPr>
            </a:br>
            <a:br>
              <a:rPr kumimoji="0" lang="en-US" sz="800" b="0" i="0" u="none" strike="noStrike" kern="1200" cap="none" spc="0" normalizeH="0" baseline="0" noProof="0" dirty="0">
                <a:ln>
                  <a:noFill/>
                </a:ln>
                <a:solidFill>
                  <a:srgbClr val="FFFFFF"/>
                </a:solidFill>
                <a:effectLst/>
                <a:uLnTx/>
                <a:uFillTx/>
                <a:latin typeface="Aptos"/>
                <a:ea typeface="+mn-ea"/>
                <a:cs typeface="+mn-cs"/>
              </a:rPr>
            </a:br>
            <a:r>
              <a:rPr kumimoji="0" lang="en-US" sz="800" b="0" i="0" u="none" strike="noStrike" kern="1200" cap="none" spc="0" normalizeH="0" baseline="0" noProof="0" dirty="0">
                <a:ln>
                  <a:noFill/>
                </a:ln>
                <a:solidFill>
                  <a:srgbClr val="FFFFFF"/>
                </a:solidFill>
                <a:effectLst/>
                <a:uLnTx/>
                <a:uFillTx/>
                <a:latin typeface="Aptos"/>
                <a:ea typeface="+mn-ea"/>
                <a:cs typeface="+mn-cs"/>
              </a:rPr>
              <a:t>All rights reserved. No part of this presentation, including its content, frameworks, or brand assets, may be copied, reproduced, distributed, or transmitted in any form without prior written permission of Saints and Masters.</a:t>
            </a:r>
            <a:br>
              <a:rPr kumimoji="0" lang="en-US" sz="800" b="0" i="0" u="none" strike="noStrike" kern="1200" cap="none" spc="0" normalizeH="0" baseline="0" noProof="0" dirty="0">
                <a:ln>
                  <a:noFill/>
                </a:ln>
                <a:solidFill>
                  <a:srgbClr val="FFFFFF"/>
                </a:solidFill>
                <a:effectLst/>
                <a:uLnTx/>
                <a:uFillTx/>
                <a:latin typeface="Aptos"/>
                <a:ea typeface="+mn-ea"/>
                <a:cs typeface="+mn-cs"/>
              </a:rPr>
            </a:br>
            <a:r>
              <a:rPr kumimoji="0" lang="en-US" sz="800" b="0" i="0" u="none" strike="noStrike" kern="1200" cap="none" spc="0" normalizeH="0" baseline="0" noProof="0" dirty="0">
                <a:ln>
                  <a:noFill/>
                </a:ln>
                <a:solidFill>
                  <a:srgbClr val="FFFFFF"/>
                </a:solidFill>
                <a:effectLst/>
                <a:uLnTx/>
                <a:uFillTx/>
                <a:latin typeface="Aptos"/>
                <a:ea typeface="+mn-ea"/>
                <a:cs typeface="+mn-cs"/>
              </a:rPr>
              <a:t>Any unauthorized use, reproduction, or misrepresentation will be pursued and remedied through appropriate legal action.</a:t>
            </a:r>
            <a:endParaRPr kumimoji="0" lang="en-IN" sz="800" b="0" i="0" u="none" strike="noStrike" kern="1200" cap="none" spc="0" normalizeH="0" baseline="0" noProof="0" dirty="0">
              <a:ln>
                <a:noFill/>
              </a:ln>
              <a:solidFill>
                <a:srgbClr val="FFFFFF"/>
              </a:solidFill>
              <a:effectLst/>
              <a:uLnTx/>
              <a:uFillTx/>
              <a:latin typeface="Aptos"/>
              <a:ea typeface="+mn-ea"/>
              <a:cs typeface="+mn-cs"/>
            </a:endParaRPr>
          </a:p>
        </p:txBody>
      </p:sp>
      <p:sp>
        <p:nvSpPr>
          <p:cNvPr id="3" name="Google Shape;322;p24">
            <a:extLst>
              <a:ext uri="{FF2B5EF4-FFF2-40B4-BE49-F238E27FC236}">
                <a16:creationId xmlns:a16="http://schemas.microsoft.com/office/drawing/2014/main" id="{BD07068F-24E2-DB24-9174-93DE2C35C510}"/>
              </a:ext>
            </a:extLst>
          </p:cNvPr>
          <p:cNvSpPr txBox="1"/>
          <p:nvPr/>
        </p:nvSpPr>
        <p:spPr>
          <a:xfrm>
            <a:off x="3068446" y="5491374"/>
            <a:ext cx="2571750" cy="228600"/>
          </a:xfrm>
          <a:prstGeom prst="rect">
            <a:avLst/>
          </a:prstGeom>
          <a:noFill/>
          <a:ln>
            <a:noFill/>
          </a:ln>
        </p:spPr>
        <p:txBody>
          <a:bodyPr spcFirstLastPara="1" wrap="square" lIns="0" tIns="0" rIns="0" bIns="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US" sz="1500" b="0" i="0" u="none" strike="noStrike" cap="none" dirty="0">
                <a:solidFill>
                  <a:srgbClr val="F8FAFC"/>
                </a:solidFill>
                <a:latin typeface="Inter"/>
                <a:ea typeface="Inter"/>
                <a:cs typeface="Inter"/>
                <a:sym typeface="Inter"/>
              </a:rPr>
              <a:t>www.saintsandmasters.com</a:t>
            </a:r>
            <a:endParaRPr dirty="0"/>
          </a:p>
        </p:txBody>
      </p:sp>
      <p:sp>
        <p:nvSpPr>
          <p:cNvPr id="4" name="Google Shape;323;p24">
            <a:extLst>
              <a:ext uri="{FF2B5EF4-FFF2-40B4-BE49-F238E27FC236}">
                <a16:creationId xmlns:a16="http://schemas.microsoft.com/office/drawing/2014/main" id="{825AE71C-FFF2-1561-1558-8BA4DA1039DA}"/>
              </a:ext>
            </a:extLst>
          </p:cNvPr>
          <p:cNvSpPr txBox="1"/>
          <p:nvPr/>
        </p:nvSpPr>
        <p:spPr>
          <a:xfrm>
            <a:off x="6465697" y="5483742"/>
            <a:ext cx="2924175" cy="228600"/>
          </a:xfrm>
          <a:prstGeom prst="rect">
            <a:avLst/>
          </a:prstGeom>
          <a:noFill/>
          <a:ln>
            <a:noFill/>
          </a:ln>
        </p:spPr>
        <p:txBody>
          <a:bodyPr spcFirstLastPara="1" wrap="square" lIns="0" tIns="0" rIns="0" bIns="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US" sz="1500" dirty="0">
                <a:solidFill>
                  <a:srgbClr val="F8FAFC"/>
                </a:solidFill>
                <a:latin typeface="Inter"/>
                <a:ea typeface="Inter"/>
                <a:cs typeface="Inter"/>
                <a:sym typeface="Inter"/>
              </a:rPr>
              <a:t>Info</a:t>
            </a:r>
            <a:r>
              <a:rPr lang="en-US" sz="1500" b="0" i="0" u="none" strike="noStrike" cap="none" dirty="0">
                <a:solidFill>
                  <a:srgbClr val="F8FAFC"/>
                </a:solidFill>
                <a:latin typeface="Inter"/>
                <a:ea typeface="Inter"/>
                <a:cs typeface="Inter"/>
                <a:sym typeface="Inter"/>
              </a:rPr>
              <a:t>@saintsandmasters.com</a:t>
            </a:r>
            <a:endParaRPr dirty="0"/>
          </a:p>
        </p:txBody>
      </p:sp>
      <p:pic>
        <p:nvPicPr>
          <p:cNvPr id="5" name="Graphic 4" descr="Envelope with solid fill">
            <a:extLst>
              <a:ext uri="{FF2B5EF4-FFF2-40B4-BE49-F238E27FC236}">
                <a16:creationId xmlns:a16="http://schemas.microsoft.com/office/drawing/2014/main" id="{64AA520D-341D-3726-2301-AD5C44CCB93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74329" y="5462474"/>
            <a:ext cx="286401" cy="286401"/>
          </a:xfrm>
          <a:prstGeom prst="rect">
            <a:avLst/>
          </a:prstGeom>
        </p:spPr>
      </p:pic>
      <p:pic>
        <p:nvPicPr>
          <p:cNvPr id="6" name="Graphic 5" descr="Internet with solid fill">
            <a:extLst>
              <a:ext uri="{FF2B5EF4-FFF2-40B4-BE49-F238E27FC236}">
                <a16:creationId xmlns:a16="http://schemas.microsoft.com/office/drawing/2014/main" id="{6BC6E88C-1693-3B59-7B44-C5ACCE7BFF8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802128" y="5483742"/>
            <a:ext cx="286401" cy="286401"/>
          </a:xfrm>
          <a:prstGeom prst="rect">
            <a:avLst/>
          </a:prstGeom>
        </p:spPr>
      </p:pic>
      <p:pic>
        <p:nvPicPr>
          <p:cNvPr id="7" name="Picture 6">
            <a:extLst>
              <a:ext uri="{FF2B5EF4-FFF2-40B4-BE49-F238E27FC236}">
                <a16:creationId xmlns:a16="http://schemas.microsoft.com/office/drawing/2014/main" id="{AE725D7D-18BD-7AC7-DC4B-61938E67B2E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36687" y="-755908"/>
            <a:ext cx="3685994" cy="2608538"/>
          </a:xfrm>
          <a:prstGeom prst="rect">
            <a:avLst/>
          </a:prstGeom>
        </p:spPr>
      </p:pic>
      <p:sp>
        <p:nvSpPr>
          <p:cNvPr id="8" name="Google Shape;320;p24">
            <a:extLst>
              <a:ext uri="{FF2B5EF4-FFF2-40B4-BE49-F238E27FC236}">
                <a16:creationId xmlns:a16="http://schemas.microsoft.com/office/drawing/2014/main" id="{1DC52943-E95B-3626-333C-D645F078C51C}"/>
              </a:ext>
            </a:extLst>
          </p:cNvPr>
          <p:cNvSpPr txBox="1"/>
          <p:nvPr/>
        </p:nvSpPr>
        <p:spPr>
          <a:xfrm>
            <a:off x="2802128" y="5102629"/>
            <a:ext cx="6234559" cy="184666"/>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200" b="1" i="0" u="none" strike="noStrike" cap="none" dirty="0">
                <a:solidFill>
                  <a:schemeClr val="bg1"/>
                </a:solidFill>
                <a:latin typeface="Montserrat" panose="00000500000000000000" pitchFamily="2" charset="0"/>
                <a:ea typeface="Space Grotesk"/>
                <a:cs typeface="Space Grotesk"/>
                <a:sym typeface="Space Grotesk"/>
              </a:rPr>
              <a:t>Get in Touch</a:t>
            </a:r>
            <a:endParaRPr sz="1100" dirty="0">
              <a:solidFill>
                <a:schemeClr val="bg1"/>
              </a:solidFill>
              <a:latin typeface="Montserrat" panose="00000500000000000000" pitchFamily="2"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FAF1D-FEE7-0C89-6ED5-0724379BC780}"/>
            </a:ext>
          </a:extLst>
        </p:cNvPr>
        <p:cNvGrpSpPr/>
        <p:nvPr/>
      </p:nvGrpSpPr>
      <p:grpSpPr>
        <a:xfrm>
          <a:off x="0" y="0"/>
          <a:ext cx="0" cy="0"/>
          <a:chOff x="0" y="0"/>
          <a:chExt cx="0" cy="0"/>
        </a:xfrm>
      </p:grpSpPr>
      <p:sp>
        <p:nvSpPr>
          <p:cNvPr id="27" name="Rectangle 26">
            <a:extLst>
              <a:ext uri="{FF2B5EF4-FFF2-40B4-BE49-F238E27FC236}">
                <a16:creationId xmlns:a16="http://schemas.microsoft.com/office/drawing/2014/main" id="{8DBDE5A1-C1F0-1309-07A6-716C3CA5573A}"/>
              </a:ext>
            </a:extLst>
          </p:cNvPr>
          <p:cNvSpPr/>
          <p:nvPr/>
        </p:nvSpPr>
        <p:spPr>
          <a:xfrm>
            <a:off x="-7184" y="-12700"/>
            <a:ext cx="346698" cy="68707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等线" panose="020F0502020204030204"/>
              <a:ea typeface="+mn-ea"/>
              <a:cs typeface="+mn-cs"/>
            </a:endParaRPr>
          </a:p>
        </p:txBody>
      </p:sp>
      <p:pic>
        <p:nvPicPr>
          <p:cNvPr id="13" name="Google Shape;96;p14">
            <a:extLst>
              <a:ext uri="{FF2B5EF4-FFF2-40B4-BE49-F238E27FC236}">
                <a16:creationId xmlns:a16="http://schemas.microsoft.com/office/drawing/2014/main" id="{A5E21274-0C17-E18A-BA39-8A00EBDB97B9}"/>
              </a:ext>
            </a:extLst>
          </p:cNvPr>
          <p:cNvPicPr preferRelativeResize="0"/>
          <p:nvPr/>
        </p:nvPicPr>
        <p:blipFill rotWithShape="1">
          <a:blip r:embed="rId2">
            <a:alphaModFix/>
          </a:blip>
          <a:srcRect/>
          <a:stretch/>
        </p:blipFill>
        <p:spPr>
          <a:xfrm>
            <a:off x="-7184" y="-15061"/>
            <a:ext cx="4869060" cy="6838950"/>
          </a:xfrm>
          <a:prstGeom prst="rect">
            <a:avLst/>
          </a:prstGeom>
          <a:noFill/>
          <a:ln>
            <a:noFill/>
          </a:ln>
        </p:spPr>
      </p:pic>
      <p:sp>
        <p:nvSpPr>
          <p:cNvPr id="16" name="Google Shape;99;p14">
            <a:extLst>
              <a:ext uri="{FF2B5EF4-FFF2-40B4-BE49-F238E27FC236}">
                <a16:creationId xmlns:a16="http://schemas.microsoft.com/office/drawing/2014/main" id="{953A69BC-5E39-9BD7-51C5-6BAFEA140CD4}"/>
              </a:ext>
            </a:extLst>
          </p:cNvPr>
          <p:cNvSpPr txBox="1"/>
          <p:nvPr/>
        </p:nvSpPr>
        <p:spPr>
          <a:xfrm>
            <a:off x="5081540" y="111578"/>
            <a:ext cx="6468777" cy="276999"/>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US" sz="1800" b="0" i="0" u="none" strike="noStrike" cap="none" dirty="0">
                <a:solidFill>
                  <a:srgbClr val="002060"/>
                </a:solidFill>
                <a:latin typeface="Montserrat SemiBold"/>
                <a:ea typeface="Montserrat SemiBold"/>
                <a:cs typeface="Montserrat SemiBold"/>
                <a:sym typeface="Montserrat SemiBold"/>
              </a:rPr>
              <a:t>THE FIRM</a:t>
            </a:r>
            <a:endParaRPr sz="2000" dirty="0">
              <a:solidFill>
                <a:srgbClr val="002060"/>
              </a:solidFill>
            </a:endParaRPr>
          </a:p>
        </p:txBody>
      </p:sp>
      <p:sp>
        <p:nvSpPr>
          <p:cNvPr id="17" name="Google Shape;101;p14">
            <a:extLst>
              <a:ext uri="{FF2B5EF4-FFF2-40B4-BE49-F238E27FC236}">
                <a16:creationId xmlns:a16="http://schemas.microsoft.com/office/drawing/2014/main" id="{8B092157-D2E2-5270-E1CF-3D0680AA8A6B}"/>
              </a:ext>
            </a:extLst>
          </p:cNvPr>
          <p:cNvSpPr txBox="1"/>
          <p:nvPr/>
        </p:nvSpPr>
        <p:spPr>
          <a:xfrm>
            <a:off x="5092426" y="505505"/>
            <a:ext cx="7131473" cy="830997"/>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50000"/>
              </a:lnSpc>
              <a:spcBef>
                <a:spcPts val="0"/>
              </a:spcBef>
              <a:spcAft>
                <a:spcPts val="0"/>
              </a:spcAft>
              <a:buNone/>
            </a:pPr>
            <a:r>
              <a:rPr lang="en-US" sz="1200" b="0" i="0" u="none" strike="noStrike" cap="none" dirty="0">
                <a:solidFill>
                  <a:schemeClr val="tx1"/>
                </a:solidFill>
                <a:latin typeface="Montserrat Light"/>
                <a:ea typeface="Montserrat Light"/>
                <a:cs typeface="Montserrat Light"/>
                <a:sym typeface="Montserrat Light"/>
              </a:rPr>
              <a:t>Saints &amp; Masters is a global technology advisory and execution firm. We architect digital sovereignty for the enterprise, combining the agility of a startup with the rigor of a global consultancy.</a:t>
            </a:r>
            <a:endParaRPr sz="1800" dirty="0">
              <a:solidFill>
                <a:schemeClr val="tx1"/>
              </a:solidFill>
            </a:endParaRPr>
          </a:p>
        </p:txBody>
      </p:sp>
      <p:sp>
        <p:nvSpPr>
          <p:cNvPr id="19" name="Google Shape;105;p14">
            <a:extLst>
              <a:ext uri="{FF2B5EF4-FFF2-40B4-BE49-F238E27FC236}">
                <a16:creationId xmlns:a16="http://schemas.microsoft.com/office/drawing/2014/main" id="{418AECE2-6024-84A9-C94A-6CBE3744FBBE}"/>
              </a:ext>
            </a:extLst>
          </p:cNvPr>
          <p:cNvSpPr txBox="1"/>
          <p:nvPr/>
        </p:nvSpPr>
        <p:spPr>
          <a:xfrm>
            <a:off x="5081540" y="1486948"/>
            <a:ext cx="2375046" cy="276999"/>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US" sz="1800" dirty="0">
                <a:solidFill>
                  <a:srgbClr val="002060"/>
                </a:solidFill>
                <a:latin typeface="Montserrat SemiBold"/>
                <a:sym typeface="Montserrat SemiBold"/>
              </a:rPr>
              <a:t>OUR</a:t>
            </a:r>
            <a:r>
              <a:rPr lang="en-US" sz="1200" dirty="0">
                <a:solidFill>
                  <a:srgbClr val="FFFFFF"/>
                </a:solidFill>
                <a:latin typeface="Montserrat SemiBold"/>
                <a:sym typeface="Montserrat SemiBold"/>
              </a:rPr>
              <a:t> </a:t>
            </a:r>
            <a:r>
              <a:rPr lang="en-US" sz="1800" dirty="0">
                <a:solidFill>
                  <a:srgbClr val="002060"/>
                </a:solidFill>
                <a:latin typeface="Montserrat SemiBold"/>
                <a:sym typeface="Montserrat SemiBold"/>
              </a:rPr>
              <a:t>PROPOSITION</a:t>
            </a:r>
            <a:endParaRPr sz="1800" dirty="0">
              <a:solidFill>
                <a:srgbClr val="002060"/>
              </a:solidFill>
              <a:latin typeface="Montserrat SemiBold"/>
            </a:endParaRPr>
          </a:p>
        </p:txBody>
      </p:sp>
      <p:sp>
        <p:nvSpPr>
          <p:cNvPr id="22" name="TextBox 21">
            <a:extLst>
              <a:ext uri="{FF2B5EF4-FFF2-40B4-BE49-F238E27FC236}">
                <a16:creationId xmlns:a16="http://schemas.microsoft.com/office/drawing/2014/main" id="{9B4888E0-F45D-BFA1-199A-A123D13E4284}"/>
              </a:ext>
            </a:extLst>
          </p:cNvPr>
          <p:cNvSpPr txBox="1"/>
          <p:nvPr/>
        </p:nvSpPr>
        <p:spPr>
          <a:xfrm>
            <a:off x="5027741" y="1863562"/>
            <a:ext cx="3222871" cy="1446102"/>
          </a:xfrm>
          <a:prstGeom prst="rect">
            <a:avLst/>
          </a:prstGeom>
          <a:noFill/>
        </p:spPr>
        <p:txBody>
          <a:bodyPr wrap="square">
            <a:spAutoFit/>
          </a:bodyPr>
          <a:lstStyle/>
          <a:p>
            <a:pPr marL="0" marR="0" lvl="0" indent="0" algn="l" rtl="0">
              <a:lnSpc>
                <a:spcPct val="149948"/>
              </a:lnSpc>
              <a:spcBef>
                <a:spcPts val="0"/>
              </a:spcBef>
              <a:spcAft>
                <a:spcPts val="0"/>
              </a:spcAft>
              <a:buNone/>
            </a:pPr>
            <a:r>
              <a:rPr lang="en-US" sz="1200" dirty="0">
                <a:latin typeface="Montserrat Light"/>
                <a:sym typeface="Montserrat Light"/>
              </a:rPr>
              <a:t>We do not just advise; we execute. From bare-metal infrastructure to autonomous AI agents, we own the outcome. We bridge the gap between "Strategy" and "Engineering".</a:t>
            </a:r>
            <a:endParaRPr lang="en-US" sz="1200" dirty="0">
              <a:latin typeface="Montserrat Light"/>
              <a:sym typeface="Arial"/>
            </a:endParaRPr>
          </a:p>
        </p:txBody>
      </p:sp>
      <p:cxnSp>
        <p:nvCxnSpPr>
          <p:cNvPr id="35" name="Straight Connector 34">
            <a:extLst>
              <a:ext uri="{FF2B5EF4-FFF2-40B4-BE49-F238E27FC236}">
                <a16:creationId xmlns:a16="http://schemas.microsoft.com/office/drawing/2014/main" id="{31EEDBCF-4117-3F02-8987-E239E62B2FB6}"/>
              </a:ext>
            </a:extLst>
          </p:cNvPr>
          <p:cNvCxnSpPr/>
          <p:nvPr/>
        </p:nvCxnSpPr>
        <p:spPr>
          <a:xfrm>
            <a:off x="5092426" y="410349"/>
            <a:ext cx="6619844"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19BB31E-A321-0520-6D89-4709D2B631BE}"/>
              </a:ext>
            </a:extLst>
          </p:cNvPr>
          <p:cNvCxnSpPr>
            <a:cxnSpLocks/>
          </p:cNvCxnSpPr>
          <p:nvPr/>
        </p:nvCxnSpPr>
        <p:spPr>
          <a:xfrm>
            <a:off x="5092426" y="1785719"/>
            <a:ext cx="2243787"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43" name="Google Shape;105;p14">
            <a:extLst>
              <a:ext uri="{FF2B5EF4-FFF2-40B4-BE49-F238E27FC236}">
                <a16:creationId xmlns:a16="http://schemas.microsoft.com/office/drawing/2014/main" id="{9E0B5D3B-79AC-2D87-BA60-55D2B6771F17}"/>
              </a:ext>
            </a:extLst>
          </p:cNvPr>
          <p:cNvSpPr txBox="1"/>
          <p:nvPr/>
        </p:nvSpPr>
        <p:spPr>
          <a:xfrm>
            <a:off x="8620020" y="1486948"/>
            <a:ext cx="3169072" cy="276999"/>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US" sz="1800" dirty="0">
                <a:solidFill>
                  <a:srgbClr val="002060"/>
                </a:solidFill>
                <a:latin typeface="Montserrat SemiBold"/>
                <a:sym typeface="Montserrat SemiBold"/>
              </a:rPr>
              <a:t>OUR</a:t>
            </a:r>
            <a:r>
              <a:rPr lang="en-US" sz="1200" dirty="0">
                <a:solidFill>
                  <a:srgbClr val="FFFFFF"/>
                </a:solidFill>
                <a:latin typeface="Montserrat SemiBold"/>
                <a:sym typeface="Montserrat SemiBold"/>
              </a:rPr>
              <a:t> </a:t>
            </a:r>
            <a:r>
              <a:rPr lang="en-US" sz="1800" dirty="0">
                <a:solidFill>
                  <a:srgbClr val="002060"/>
                </a:solidFill>
                <a:latin typeface="Montserrat SemiBold"/>
                <a:sym typeface="Montserrat SemiBold"/>
              </a:rPr>
              <a:t>METHODOLOGY</a:t>
            </a:r>
            <a:endParaRPr sz="1800" dirty="0">
              <a:solidFill>
                <a:srgbClr val="002060"/>
              </a:solidFill>
              <a:latin typeface="Montserrat SemiBold"/>
            </a:endParaRPr>
          </a:p>
        </p:txBody>
      </p:sp>
      <p:sp>
        <p:nvSpPr>
          <p:cNvPr id="51" name="TextBox 50">
            <a:extLst>
              <a:ext uri="{FF2B5EF4-FFF2-40B4-BE49-F238E27FC236}">
                <a16:creationId xmlns:a16="http://schemas.microsoft.com/office/drawing/2014/main" id="{DBBC458F-8F2B-FB0B-E4D3-27F32D8AE881}"/>
              </a:ext>
            </a:extLst>
          </p:cNvPr>
          <p:cNvSpPr txBox="1"/>
          <p:nvPr/>
        </p:nvSpPr>
        <p:spPr>
          <a:xfrm>
            <a:off x="8566221" y="1863562"/>
            <a:ext cx="3657678" cy="1446102"/>
          </a:xfrm>
          <a:prstGeom prst="rect">
            <a:avLst/>
          </a:prstGeom>
          <a:noFill/>
        </p:spPr>
        <p:txBody>
          <a:bodyPr wrap="square">
            <a:spAutoFit/>
          </a:bodyPr>
          <a:lstStyle/>
          <a:p>
            <a:pPr lvl="0">
              <a:lnSpc>
                <a:spcPct val="149948"/>
              </a:lnSpc>
            </a:pPr>
            <a:r>
              <a:rPr lang="en-US" sz="1200" dirty="0">
                <a:latin typeface="Montserrat Light"/>
                <a:sym typeface="Montserrat"/>
              </a:rPr>
              <a:t>Orchestration. We integrate best-in-class enterprise platforms along with our proprietary IP to architect, deploy and run secure, scalable  and sovereign solutions across cloud, data, AI and business systems.</a:t>
            </a:r>
            <a:r>
              <a:rPr lang="en-US" sz="1200" dirty="0">
                <a:latin typeface="Montserrat Light"/>
                <a:sym typeface="Montserrat Light"/>
              </a:rPr>
              <a:t>.</a:t>
            </a:r>
            <a:endParaRPr lang="en-US" sz="1200" dirty="0">
              <a:latin typeface="Montserrat Light"/>
            </a:endParaRPr>
          </a:p>
        </p:txBody>
      </p:sp>
      <p:cxnSp>
        <p:nvCxnSpPr>
          <p:cNvPr id="58" name="Straight Connector 57">
            <a:extLst>
              <a:ext uri="{FF2B5EF4-FFF2-40B4-BE49-F238E27FC236}">
                <a16:creationId xmlns:a16="http://schemas.microsoft.com/office/drawing/2014/main" id="{F6BD3914-D5ED-C9CB-4510-CA656AC68392}"/>
              </a:ext>
            </a:extLst>
          </p:cNvPr>
          <p:cNvCxnSpPr>
            <a:cxnSpLocks/>
          </p:cNvCxnSpPr>
          <p:nvPr/>
        </p:nvCxnSpPr>
        <p:spPr>
          <a:xfrm>
            <a:off x="8630906" y="1785719"/>
            <a:ext cx="2519721"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59" name="Google Shape;105;p14">
            <a:extLst>
              <a:ext uri="{FF2B5EF4-FFF2-40B4-BE49-F238E27FC236}">
                <a16:creationId xmlns:a16="http://schemas.microsoft.com/office/drawing/2014/main" id="{EE0AA689-77AA-A1E6-2018-8837216DD06D}"/>
              </a:ext>
            </a:extLst>
          </p:cNvPr>
          <p:cNvSpPr txBox="1"/>
          <p:nvPr/>
        </p:nvSpPr>
        <p:spPr>
          <a:xfrm>
            <a:off x="5108007" y="3468955"/>
            <a:ext cx="2375046" cy="276999"/>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US" sz="1800" b="1" dirty="0">
                <a:solidFill>
                  <a:srgbClr val="002060"/>
                </a:solidFill>
                <a:latin typeface="Montserrat SemiBold"/>
                <a:sym typeface="Montserrat SemiBold"/>
              </a:rPr>
              <a:t>OUR</a:t>
            </a:r>
            <a:r>
              <a:rPr lang="en-US" sz="1200" b="1" dirty="0">
                <a:solidFill>
                  <a:srgbClr val="FFFFFF"/>
                </a:solidFill>
                <a:latin typeface="Montserrat SemiBold"/>
                <a:sym typeface="Montserrat SemiBold"/>
              </a:rPr>
              <a:t> </a:t>
            </a:r>
            <a:r>
              <a:rPr lang="en-US" sz="1800" b="1" dirty="0">
                <a:solidFill>
                  <a:srgbClr val="002060"/>
                </a:solidFill>
                <a:latin typeface="Montserrat SemiBold"/>
                <a:sym typeface="Montserrat SemiBold"/>
              </a:rPr>
              <a:t>PARTNERS</a:t>
            </a:r>
            <a:endParaRPr sz="1800" b="1" dirty="0">
              <a:solidFill>
                <a:srgbClr val="002060"/>
              </a:solidFill>
              <a:latin typeface="Montserrat SemiBold"/>
            </a:endParaRPr>
          </a:p>
        </p:txBody>
      </p:sp>
      <p:pic>
        <p:nvPicPr>
          <p:cNvPr id="60" name="Picture 59" descr="A logo with a black text&#10;&#10;Description automatically generated">
            <a:extLst>
              <a:ext uri="{FF2B5EF4-FFF2-40B4-BE49-F238E27FC236}">
                <a16:creationId xmlns:a16="http://schemas.microsoft.com/office/drawing/2014/main" id="{E61C12CC-F956-BE68-E4E6-41334C1F9B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3590" y="3865810"/>
            <a:ext cx="888995" cy="608079"/>
          </a:xfrm>
          <a:prstGeom prst="rect">
            <a:avLst/>
          </a:prstGeom>
        </p:spPr>
      </p:pic>
      <p:pic>
        <p:nvPicPr>
          <p:cNvPr id="61" name="Picture 60" descr="A logo of a company&#10;&#10;Description automatically generated">
            <a:extLst>
              <a:ext uri="{FF2B5EF4-FFF2-40B4-BE49-F238E27FC236}">
                <a16:creationId xmlns:a16="http://schemas.microsoft.com/office/drawing/2014/main" id="{2C8280A4-A9D0-16D3-F1E4-CABF299880C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0610" b="16791"/>
          <a:stretch/>
        </p:blipFill>
        <p:spPr>
          <a:xfrm>
            <a:off x="5118214" y="3943469"/>
            <a:ext cx="1281029" cy="417474"/>
          </a:xfrm>
          <a:prstGeom prst="rect">
            <a:avLst/>
          </a:prstGeom>
        </p:spPr>
      </p:pic>
      <p:pic>
        <p:nvPicPr>
          <p:cNvPr id="62" name="Picture 61" descr="A blue and green logo&#10;&#10;Description automatically generated">
            <a:extLst>
              <a:ext uri="{FF2B5EF4-FFF2-40B4-BE49-F238E27FC236}">
                <a16:creationId xmlns:a16="http://schemas.microsoft.com/office/drawing/2014/main" id="{FE8CBB1D-433A-8A66-8969-073804081D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36563" y="4049848"/>
            <a:ext cx="1398203" cy="296165"/>
          </a:xfrm>
          <a:prstGeom prst="rect">
            <a:avLst/>
          </a:prstGeom>
        </p:spPr>
      </p:pic>
      <p:pic>
        <p:nvPicPr>
          <p:cNvPr id="63" name="Picture 62">
            <a:extLst>
              <a:ext uri="{FF2B5EF4-FFF2-40B4-BE49-F238E27FC236}">
                <a16:creationId xmlns:a16="http://schemas.microsoft.com/office/drawing/2014/main" id="{B26892F9-3AD5-AF10-912B-4444B171E8EE}"/>
              </a:ext>
            </a:extLst>
          </p:cNvPr>
          <p:cNvPicPr>
            <a:picLocks noChangeAspect="1"/>
          </p:cNvPicPr>
          <p:nvPr/>
        </p:nvPicPr>
        <p:blipFill>
          <a:blip r:embed="rId6"/>
          <a:stretch>
            <a:fillRect/>
          </a:stretch>
        </p:blipFill>
        <p:spPr>
          <a:xfrm>
            <a:off x="6811337" y="4014408"/>
            <a:ext cx="623083" cy="369330"/>
          </a:xfrm>
          <a:prstGeom prst="rect">
            <a:avLst/>
          </a:prstGeom>
        </p:spPr>
      </p:pic>
      <p:pic>
        <p:nvPicPr>
          <p:cNvPr id="64" name="Picture 63">
            <a:extLst>
              <a:ext uri="{FF2B5EF4-FFF2-40B4-BE49-F238E27FC236}">
                <a16:creationId xmlns:a16="http://schemas.microsoft.com/office/drawing/2014/main" id="{5E150B63-AAD3-F02F-FE5D-A35D50F81B0F}"/>
              </a:ext>
            </a:extLst>
          </p:cNvPr>
          <p:cNvPicPr>
            <a:picLocks noChangeAspect="1"/>
          </p:cNvPicPr>
          <p:nvPr/>
        </p:nvPicPr>
        <p:blipFill>
          <a:blip r:embed="rId7"/>
          <a:stretch>
            <a:fillRect/>
          </a:stretch>
        </p:blipFill>
        <p:spPr>
          <a:xfrm>
            <a:off x="10927876" y="4037285"/>
            <a:ext cx="835888" cy="399963"/>
          </a:xfrm>
          <a:prstGeom prst="rect">
            <a:avLst/>
          </a:prstGeom>
        </p:spPr>
      </p:pic>
      <p:pic>
        <p:nvPicPr>
          <p:cNvPr id="65" name="Picture 64">
            <a:extLst>
              <a:ext uri="{FF2B5EF4-FFF2-40B4-BE49-F238E27FC236}">
                <a16:creationId xmlns:a16="http://schemas.microsoft.com/office/drawing/2014/main" id="{5CAD98D4-5D6B-DDAF-0013-C63D1EB7D45C}"/>
              </a:ext>
            </a:extLst>
          </p:cNvPr>
          <p:cNvPicPr>
            <a:picLocks noChangeAspect="1"/>
          </p:cNvPicPr>
          <p:nvPr/>
        </p:nvPicPr>
        <p:blipFill>
          <a:blip r:embed="rId8"/>
          <a:stretch>
            <a:fillRect/>
          </a:stretch>
        </p:blipFill>
        <p:spPr>
          <a:xfrm>
            <a:off x="5061151" y="4458847"/>
            <a:ext cx="1054133" cy="444272"/>
          </a:xfrm>
          <a:prstGeom prst="rect">
            <a:avLst/>
          </a:prstGeom>
        </p:spPr>
      </p:pic>
      <p:pic>
        <p:nvPicPr>
          <p:cNvPr id="66" name="Picture 65">
            <a:extLst>
              <a:ext uri="{FF2B5EF4-FFF2-40B4-BE49-F238E27FC236}">
                <a16:creationId xmlns:a16="http://schemas.microsoft.com/office/drawing/2014/main" id="{CB73B2FC-149F-8E12-9325-46C1CD6991C7}"/>
              </a:ext>
            </a:extLst>
          </p:cNvPr>
          <p:cNvPicPr>
            <a:picLocks noChangeAspect="1"/>
          </p:cNvPicPr>
          <p:nvPr/>
        </p:nvPicPr>
        <p:blipFill>
          <a:blip r:embed="rId9"/>
          <a:stretch>
            <a:fillRect/>
          </a:stretch>
        </p:blipFill>
        <p:spPr>
          <a:xfrm>
            <a:off x="6335291" y="4542521"/>
            <a:ext cx="1327934" cy="317599"/>
          </a:xfrm>
          <a:prstGeom prst="rect">
            <a:avLst/>
          </a:prstGeom>
        </p:spPr>
      </p:pic>
      <p:pic>
        <p:nvPicPr>
          <p:cNvPr id="67" name="Picture 66">
            <a:extLst>
              <a:ext uri="{FF2B5EF4-FFF2-40B4-BE49-F238E27FC236}">
                <a16:creationId xmlns:a16="http://schemas.microsoft.com/office/drawing/2014/main" id="{31ADFA3F-274E-6914-BD9F-4E8DC73D5996}"/>
              </a:ext>
            </a:extLst>
          </p:cNvPr>
          <p:cNvPicPr>
            <a:picLocks noChangeAspect="1"/>
          </p:cNvPicPr>
          <p:nvPr/>
        </p:nvPicPr>
        <p:blipFill>
          <a:blip r:embed="rId10"/>
          <a:stretch>
            <a:fillRect/>
          </a:stretch>
        </p:blipFill>
        <p:spPr>
          <a:xfrm>
            <a:off x="7843590" y="4541089"/>
            <a:ext cx="1404627" cy="383080"/>
          </a:xfrm>
          <a:prstGeom prst="rect">
            <a:avLst/>
          </a:prstGeom>
        </p:spPr>
      </p:pic>
      <p:cxnSp>
        <p:nvCxnSpPr>
          <p:cNvPr id="68" name="Straight Connector 67">
            <a:extLst>
              <a:ext uri="{FF2B5EF4-FFF2-40B4-BE49-F238E27FC236}">
                <a16:creationId xmlns:a16="http://schemas.microsoft.com/office/drawing/2014/main" id="{8328D263-5E06-3F58-D8D0-96224E430C55}"/>
              </a:ext>
            </a:extLst>
          </p:cNvPr>
          <p:cNvCxnSpPr/>
          <p:nvPr/>
        </p:nvCxnSpPr>
        <p:spPr>
          <a:xfrm>
            <a:off x="5117603" y="3795800"/>
            <a:ext cx="6619844"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B05F26F-8651-3163-2B51-5A34287F25B3}"/>
              </a:ext>
            </a:extLst>
          </p:cNvPr>
          <p:cNvCxnSpPr/>
          <p:nvPr/>
        </p:nvCxnSpPr>
        <p:spPr>
          <a:xfrm>
            <a:off x="5117603" y="5493972"/>
            <a:ext cx="6619844"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71" name="Google Shape;105;p14">
            <a:extLst>
              <a:ext uri="{FF2B5EF4-FFF2-40B4-BE49-F238E27FC236}">
                <a16:creationId xmlns:a16="http://schemas.microsoft.com/office/drawing/2014/main" id="{DA4D05FE-72B6-FB7F-2496-05377627E455}"/>
              </a:ext>
            </a:extLst>
          </p:cNvPr>
          <p:cNvSpPr txBox="1"/>
          <p:nvPr/>
        </p:nvSpPr>
        <p:spPr>
          <a:xfrm>
            <a:off x="5108007" y="5189461"/>
            <a:ext cx="2375046" cy="276999"/>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US" sz="1800" dirty="0">
                <a:solidFill>
                  <a:srgbClr val="002060"/>
                </a:solidFill>
                <a:latin typeface="Montserrat SemiBold"/>
                <a:sym typeface="Montserrat SemiBold"/>
              </a:rPr>
              <a:t>OUR</a:t>
            </a:r>
            <a:r>
              <a:rPr lang="en-US" sz="1200" dirty="0">
                <a:solidFill>
                  <a:srgbClr val="FFFFFF"/>
                </a:solidFill>
                <a:latin typeface="Montserrat SemiBold"/>
                <a:sym typeface="Montserrat SemiBold"/>
              </a:rPr>
              <a:t> </a:t>
            </a:r>
            <a:r>
              <a:rPr lang="en-US" sz="1800" dirty="0">
                <a:solidFill>
                  <a:srgbClr val="002060"/>
                </a:solidFill>
                <a:latin typeface="Montserrat SemiBold"/>
                <a:sym typeface="Montserrat SemiBold"/>
              </a:rPr>
              <a:t>PRESENCE</a:t>
            </a:r>
            <a:endParaRPr sz="1800" dirty="0">
              <a:solidFill>
                <a:srgbClr val="002060"/>
              </a:solidFill>
              <a:latin typeface="Montserrat SemiBold"/>
            </a:endParaRPr>
          </a:p>
        </p:txBody>
      </p:sp>
      <p:pic>
        <p:nvPicPr>
          <p:cNvPr id="76" name="Picture 75" descr="A picture containing diagram&#10;&#10;Description automatically generated">
            <a:extLst>
              <a:ext uri="{FF2B5EF4-FFF2-40B4-BE49-F238E27FC236}">
                <a16:creationId xmlns:a16="http://schemas.microsoft.com/office/drawing/2014/main" id="{1A7BF398-C1F4-6B5D-06FA-CDC74576322F}"/>
              </a:ext>
            </a:extLst>
          </p:cNvPr>
          <p:cNvPicPr>
            <a:picLocks noChangeAspect="1"/>
          </p:cNvPicPr>
          <p:nvPr/>
        </p:nvPicPr>
        <p:blipFill>
          <a:blip r:embed="rId11"/>
          <a:stretch>
            <a:fillRect/>
          </a:stretch>
        </p:blipFill>
        <p:spPr>
          <a:xfrm>
            <a:off x="5127090" y="5595990"/>
            <a:ext cx="540000" cy="540000"/>
          </a:xfrm>
          <a:prstGeom prst="rect">
            <a:avLst/>
          </a:prstGeom>
        </p:spPr>
      </p:pic>
      <p:pic>
        <p:nvPicPr>
          <p:cNvPr id="77" name="Picture 76" descr="Logo, icon, company name&#10;&#10;Description automatically generated">
            <a:extLst>
              <a:ext uri="{FF2B5EF4-FFF2-40B4-BE49-F238E27FC236}">
                <a16:creationId xmlns:a16="http://schemas.microsoft.com/office/drawing/2014/main" id="{8736C5F6-76EB-AC46-CA0A-75E96D896290}"/>
              </a:ext>
            </a:extLst>
          </p:cNvPr>
          <p:cNvPicPr>
            <a:picLocks noChangeAspect="1"/>
          </p:cNvPicPr>
          <p:nvPr/>
        </p:nvPicPr>
        <p:blipFill>
          <a:blip r:embed="rId12"/>
          <a:stretch>
            <a:fillRect/>
          </a:stretch>
        </p:blipFill>
        <p:spPr>
          <a:xfrm>
            <a:off x="5931015" y="5595990"/>
            <a:ext cx="543441" cy="540000"/>
          </a:xfrm>
          <a:prstGeom prst="rect">
            <a:avLst/>
          </a:prstGeom>
        </p:spPr>
      </p:pic>
      <p:pic>
        <p:nvPicPr>
          <p:cNvPr id="78" name="Picture 77">
            <a:extLst>
              <a:ext uri="{FF2B5EF4-FFF2-40B4-BE49-F238E27FC236}">
                <a16:creationId xmlns:a16="http://schemas.microsoft.com/office/drawing/2014/main" id="{81645B7B-8118-AD81-042A-A1487DADCF71}"/>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10000" b="90000" l="10000" r="90000"/>
                    </a14:imgEffect>
                  </a14:imgLayer>
                </a14:imgProps>
              </a:ext>
            </a:extLst>
          </a:blip>
          <a:stretch>
            <a:fillRect/>
          </a:stretch>
        </p:blipFill>
        <p:spPr>
          <a:xfrm flipH="1">
            <a:off x="6738381" y="5595990"/>
            <a:ext cx="770484" cy="540000"/>
          </a:xfrm>
          <a:prstGeom prst="rect">
            <a:avLst/>
          </a:prstGeom>
        </p:spPr>
      </p:pic>
      <p:pic>
        <p:nvPicPr>
          <p:cNvPr id="79" name="Picture 78">
            <a:extLst>
              <a:ext uri="{FF2B5EF4-FFF2-40B4-BE49-F238E27FC236}">
                <a16:creationId xmlns:a16="http://schemas.microsoft.com/office/drawing/2014/main" id="{9D5EEDF8-107C-68CB-9432-0064AC5BE0B5}"/>
              </a:ext>
            </a:extLst>
          </p:cNvPr>
          <p:cNvPicPr>
            <a:picLocks noChangeAspect="1"/>
          </p:cNvPicPr>
          <p:nvPr/>
        </p:nvPicPr>
        <p:blipFill>
          <a:blip r:embed="rId15"/>
          <a:stretch>
            <a:fillRect/>
          </a:stretch>
        </p:blipFill>
        <p:spPr>
          <a:xfrm>
            <a:off x="7772790" y="5595990"/>
            <a:ext cx="554400" cy="540000"/>
          </a:xfrm>
          <a:prstGeom prst="rect">
            <a:avLst/>
          </a:prstGeom>
        </p:spPr>
      </p:pic>
      <p:sp>
        <p:nvSpPr>
          <p:cNvPr id="80" name="TextBox 79">
            <a:extLst>
              <a:ext uri="{FF2B5EF4-FFF2-40B4-BE49-F238E27FC236}">
                <a16:creationId xmlns:a16="http://schemas.microsoft.com/office/drawing/2014/main" id="{296E7790-8405-8593-AB13-5DB6D8A611D6}"/>
              </a:ext>
            </a:extLst>
          </p:cNvPr>
          <p:cNvSpPr txBox="1"/>
          <p:nvPr/>
        </p:nvSpPr>
        <p:spPr>
          <a:xfrm>
            <a:off x="4955607" y="6120916"/>
            <a:ext cx="86732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Gellix" panose="00000500000000000000" pitchFamily="2" charset="0"/>
              </a:rPr>
              <a:t>India</a:t>
            </a:r>
            <a:endParaRPr kumimoji="0" lang="en-IN" sz="1200" b="0" i="0" u="none" strike="noStrike" kern="1200" cap="none" spc="0" normalizeH="0" baseline="0" noProof="0" dirty="0">
              <a:ln>
                <a:noFill/>
              </a:ln>
              <a:solidFill>
                <a:srgbClr val="000000"/>
              </a:solidFill>
              <a:effectLst/>
              <a:uLnTx/>
              <a:uFillTx/>
              <a:latin typeface="Gellix" panose="00000500000000000000" pitchFamily="2" charset="0"/>
            </a:endParaRPr>
          </a:p>
        </p:txBody>
      </p:sp>
      <p:sp>
        <p:nvSpPr>
          <p:cNvPr id="81" name="TextBox 80">
            <a:extLst>
              <a:ext uri="{FF2B5EF4-FFF2-40B4-BE49-F238E27FC236}">
                <a16:creationId xmlns:a16="http://schemas.microsoft.com/office/drawing/2014/main" id="{F1971666-C9B5-C308-A311-BA199E02D7F9}"/>
              </a:ext>
            </a:extLst>
          </p:cNvPr>
          <p:cNvSpPr txBox="1"/>
          <p:nvPr/>
        </p:nvSpPr>
        <p:spPr>
          <a:xfrm>
            <a:off x="5808028" y="6120916"/>
            <a:ext cx="86732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Gellix" panose="00000500000000000000" pitchFamily="2" charset="0"/>
              </a:rPr>
              <a:t>US</a:t>
            </a:r>
            <a:endParaRPr kumimoji="0" lang="en-IN" sz="1200" b="0" i="0" u="none" strike="noStrike" kern="1200" cap="none" spc="0" normalizeH="0" baseline="0" noProof="0" dirty="0">
              <a:ln>
                <a:noFill/>
              </a:ln>
              <a:solidFill>
                <a:srgbClr val="000000"/>
              </a:solidFill>
              <a:effectLst/>
              <a:uLnTx/>
              <a:uFillTx/>
              <a:latin typeface="Gellix" panose="00000500000000000000" pitchFamily="2" charset="0"/>
            </a:endParaRPr>
          </a:p>
        </p:txBody>
      </p:sp>
      <p:sp>
        <p:nvSpPr>
          <p:cNvPr id="83" name="TextBox 82">
            <a:extLst>
              <a:ext uri="{FF2B5EF4-FFF2-40B4-BE49-F238E27FC236}">
                <a16:creationId xmlns:a16="http://schemas.microsoft.com/office/drawing/2014/main" id="{A8941670-90A0-FE4F-A103-285B0585EE2C}"/>
              </a:ext>
            </a:extLst>
          </p:cNvPr>
          <p:cNvSpPr txBox="1"/>
          <p:nvPr/>
        </p:nvSpPr>
        <p:spPr>
          <a:xfrm>
            <a:off x="6660449" y="6120916"/>
            <a:ext cx="86732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Gellix" panose="00000500000000000000" pitchFamily="2" charset="0"/>
              </a:rPr>
              <a:t>Canada</a:t>
            </a:r>
            <a:endParaRPr kumimoji="0" lang="en-IN" sz="1200" b="0" i="0" u="none" strike="noStrike" kern="1200" cap="none" spc="0" normalizeH="0" baseline="0" noProof="0" dirty="0">
              <a:ln>
                <a:noFill/>
              </a:ln>
              <a:solidFill>
                <a:srgbClr val="000000"/>
              </a:solidFill>
              <a:effectLst/>
              <a:uLnTx/>
              <a:uFillTx/>
              <a:latin typeface="Gellix" panose="00000500000000000000" pitchFamily="2" charset="0"/>
            </a:endParaRPr>
          </a:p>
        </p:txBody>
      </p:sp>
      <p:sp>
        <p:nvSpPr>
          <p:cNvPr id="84" name="TextBox 83">
            <a:extLst>
              <a:ext uri="{FF2B5EF4-FFF2-40B4-BE49-F238E27FC236}">
                <a16:creationId xmlns:a16="http://schemas.microsoft.com/office/drawing/2014/main" id="{9B4ED482-2B80-0D81-ED53-E00BBB802AA4}"/>
              </a:ext>
            </a:extLst>
          </p:cNvPr>
          <p:cNvSpPr txBox="1"/>
          <p:nvPr/>
        </p:nvSpPr>
        <p:spPr>
          <a:xfrm>
            <a:off x="7512870" y="6098370"/>
            <a:ext cx="86732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Gellix" panose="00000500000000000000" pitchFamily="2" charset="0"/>
              </a:rPr>
              <a:t>UK</a:t>
            </a:r>
            <a:endParaRPr kumimoji="0" lang="en-IN" sz="1200" b="0" i="0" u="none" strike="noStrike" kern="1200" cap="none" spc="0" normalizeH="0" baseline="0" noProof="0" dirty="0">
              <a:ln>
                <a:noFill/>
              </a:ln>
              <a:solidFill>
                <a:srgbClr val="000000"/>
              </a:solidFill>
              <a:effectLst/>
              <a:uLnTx/>
              <a:uFillTx/>
              <a:latin typeface="Gellix" panose="00000500000000000000" pitchFamily="2" charset="0"/>
            </a:endParaRPr>
          </a:p>
        </p:txBody>
      </p:sp>
      <p:pic>
        <p:nvPicPr>
          <p:cNvPr id="85" name="Picture 84" descr="Icon&#10;&#10;Description automatically generated">
            <a:extLst>
              <a:ext uri="{FF2B5EF4-FFF2-40B4-BE49-F238E27FC236}">
                <a16:creationId xmlns:a16="http://schemas.microsoft.com/office/drawing/2014/main" id="{93111AA7-BACC-84E5-F0B8-A5252BAF8538}"/>
              </a:ext>
            </a:extLst>
          </p:cNvPr>
          <p:cNvPicPr>
            <a:picLocks noChangeAspect="1"/>
          </p:cNvPicPr>
          <p:nvPr/>
        </p:nvPicPr>
        <p:blipFill>
          <a:blip r:embed="rId16"/>
          <a:stretch>
            <a:fillRect/>
          </a:stretch>
        </p:blipFill>
        <p:spPr>
          <a:xfrm>
            <a:off x="8591115" y="5657574"/>
            <a:ext cx="506661" cy="478416"/>
          </a:xfrm>
          <a:prstGeom prst="rect">
            <a:avLst/>
          </a:prstGeom>
        </p:spPr>
      </p:pic>
      <p:pic>
        <p:nvPicPr>
          <p:cNvPr id="86" name="Picture 85">
            <a:extLst>
              <a:ext uri="{FF2B5EF4-FFF2-40B4-BE49-F238E27FC236}">
                <a16:creationId xmlns:a16="http://schemas.microsoft.com/office/drawing/2014/main" id="{1AB67481-81DC-7314-9287-1F669C358038}"/>
              </a:ext>
            </a:extLst>
          </p:cNvPr>
          <p:cNvPicPr>
            <a:picLocks noChangeAspect="1"/>
          </p:cNvPicPr>
          <p:nvPr/>
        </p:nvPicPr>
        <p:blipFill>
          <a:blip r:embed="rId17">
            <a:extLst>
              <a:ext uri="{BEBA8EAE-BF5A-486C-A8C5-ECC9F3942E4B}">
                <a14:imgProps xmlns:a14="http://schemas.microsoft.com/office/drawing/2010/main">
                  <a14:imgLayer r:embed="rId18">
                    <a14:imgEffect>
                      <a14:backgroundRemoval t="10000" b="90000" l="10000" r="90000"/>
                    </a14:imgEffect>
                  </a14:imgLayer>
                </a14:imgProps>
              </a:ext>
            </a:extLst>
          </a:blip>
          <a:stretch>
            <a:fillRect/>
          </a:stretch>
        </p:blipFill>
        <p:spPr>
          <a:xfrm>
            <a:off x="9426921" y="5568622"/>
            <a:ext cx="620524" cy="594737"/>
          </a:xfrm>
          <a:prstGeom prst="rect">
            <a:avLst/>
          </a:prstGeom>
        </p:spPr>
      </p:pic>
      <p:pic>
        <p:nvPicPr>
          <p:cNvPr id="87" name="Picture 86">
            <a:extLst>
              <a:ext uri="{FF2B5EF4-FFF2-40B4-BE49-F238E27FC236}">
                <a16:creationId xmlns:a16="http://schemas.microsoft.com/office/drawing/2014/main" id="{6B87FCF4-E503-F812-5303-CA0CC015DDAA}"/>
              </a:ext>
            </a:extLst>
          </p:cNvPr>
          <p:cNvPicPr>
            <a:picLocks noChangeAspect="1"/>
          </p:cNvPicPr>
          <p:nvPr/>
        </p:nvPicPr>
        <p:blipFill>
          <a:blip r:embed="rId19">
            <a:extLst>
              <a:ext uri="{BEBA8EAE-BF5A-486C-A8C5-ECC9F3942E4B}">
                <a14:imgProps xmlns:a14="http://schemas.microsoft.com/office/drawing/2010/main">
                  <a14:imgLayer r:embed="rId20">
                    <a14:imgEffect>
                      <a14:backgroundRemoval t="10000" b="90000" l="10000" r="90000"/>
                    </a14:imgEffect>
                  </a14:imgLayer>
                </a14:imgProps>
              </a:ext>
            </a:extLst>
          </a:blip>
          <a:stretch>
            <a:fillRect/>
          </a:stretch>
        </p:blipFill>
        <p:spPr>
          <a:xfrm>
            <a:off x="10311370" y="5595990"/>
            <a:ext cx="575330" cy="540000"/>
          </a:xfrm>
          <a:prstGeom prst="rect">
            <a:avLst/>
          </a:prstGeom>
        </p:spPr>
      </p:pic>
      <p:sp>
        <p:nvSpPr>
          <p:cNvPr id="88" name="TextBox 87">
            <a:extLst>
              <a:ext uri="{FF2B5EF4-FFF2-40B4-BE49-F238E27FC236}">
                <a16:creationId xmlns:a16="http://schemas.microsoft.com/office/drawing/2014/main" id="{3B993495-3583-AF10-6B30-5D0EF807D7FF}"/>
              </a:ext>
            </a:extLst>
          </p:cNvPr>
          <p:cNvSpPr txBox="1"/>
          <p:nvPr/>
        </p:nvSpPr>
        <p:spPr>
          <a:xfrm>
            <a:off x="8365291" y="6120916"/>
            <a:ext cx="88646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Gellix" panose="00000500000000000000" pitchFamily="2" charset="0"/>
              </a:rPr>
              <a:t>Singapore</a:t>
            </a:r>
            <a:endParaRPr kumimoji="0" lang="en-IN" sz="1200" b="0" i="0" u="none" strike="noStrike" kern="1200" cap="none" spc="0" normalizeH="0" baseline="0" noProof="0" dirty="0">
              <a:ln>
                <a:noFill/>
              </a:ln>
              <a:solidFill>
                <a:srgbClr val="000000"/>
              </a:solidFill>
              <a:effectLst/>
              <a:uLnTx/>
              <a:uFillTx/>
              <a:latin typeface="Gellix" panose="00000500000000000000" pitchFamily="2" charset="0"/>
            </a:endParaRPr>
          </a:p>
        </p:txBody>
      </p:sp>
      <p:pic>
        <p:nvPicPr>
          <p:cNvPr id="6" name="Google Shape;210;p19" descr="image.png">
            <a:extLst>
              <a:ext uri="{FF2B5EF4-FFF2-40B4-BE49-F238E27FC236}">
                <a16:creationId xmlns:a16="http://schemas.microsoft.com/office/drawing/2014/main" id="{AD0CBE04-184B-38B6-052C-405A9EB854B6}"/>
              </a:ext>
            </a:extLst>
          </p:cNvPr>
          <p:cNvPicPr preferRelativeResize="0"/>
          <p:nvPr/>
        </p:nvPicPr>
        <p:blipFill rotWithShape="1">
          <a:blip r:embed="rId21">
            <a:alphaModFix/>
          </a:blip>
          <a:srcRect/>
          <a:stretch/>
        </p:blipFill>
        <p:spPr>
          <a:xfrm>
            <a:off x="-36843" y="-1"/>
            <a:ext cx="4892935" cy="7134447"/>
          </a:xfrm>
          <a:prstGeom prst="rect">
            <a:avLst/>
          </a:prstGeom>
          <a:noFill/>
          <a:ln>
            <a:noFill/>
          </a:ln>
        </p:spPr>
      </p:pic>
      <p:sp>
        <p:nvSpPr>
          <p:cNvPr id="89" name="TextBox 88">
            <a:extLst>
              <a:ext uri="{FF2B5EF4-FFF2-40B4-BE49-F238E27FC236}">
                <a16:creationId xmlns:a16="http://schemas.microsoft.com/office/drawing/2014/main" id="{B7246654-7DA3-6BB5-DF54-160B49D16FB2}"/>
              </a:ext>
            </a:extLst>
          </p:cNvPr>
          <p:cNvSpPr txBox="1"/>
          <p:nvPr/>
        </p:nvSpPr>
        <p:spPr>
          <a:xfrm>
            <a:off x="9236852" y="6120916"/>
            <a:ext cx="76277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Gellix" panose="00000500000000000000" pitchFamily="2" charset="0"/>
              </a:rPr>
              <a:t>Australia</a:t>
            </a:r>
            <a:endParaRPr kumimoji="0" lang="en-IN" sz="1200" b="0" i="0" u="none" strike="noStrike" kern="1200" cap="none" spc="0" normalizeH="0" baseline="0" noProof="0" dirty="0">
              <a:ln>
                <a:noFill/>
              </a:ln>
              <a:solidFill>
                <a:srgbClr val="000000"/>
              </a:solidFill>
              <a:effectLst/>
              <a:uLnTx/>
              <a:uFillTx/>
              <a:latin typeface="Gellix" panose="00000500000000000000" pitchFamily="2" charset="0"/>
            </a:endParaRPr>
          </a:p>
        </p:txBody>
      </p:sp>
      <p:sp>
        <p:nvSpPr>
          <p:cNvPr id="90" name="TextBox 89">
            <a:extLst>
              <a:ext uri="{FF2B5EF4-FFF2-40B4-BE49-F238E27FC236}">
                <a16:creationId xmlns:a16="http://schemas.microsoft.com/office/drawing/2014/main" id="{3470B9D8-0AC7-75CF-54DC-6B76B818B801}"/>
              </a:ext>
            </a:extLst>
          </p:cNvPr>
          <p:cNvSpPr txBox="1"/>
          <p:nvPr/>
        </p:nvSpPr>
        <p:spPr>
          <a:xfrm>
            <a:off x="9984723" y="6119748"/>
            <a:ext cx="99158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Gellix" panose="00000500000000000000" pitchFamily="2" charset="0"/>
              </a:rPr>
              <a:t>Macedonia</a:t>
            </a:r>
            <a:endParaRPr kumimoji="0" lang="en-IN" sz="1200" b="0" i="0" u="none" strike="noStrike" kern="1200" cap="none" spc="0" normalizeH="0" baseline="0" noProof="0" dirty="0">
              <a:ln>
                <a:noFill/>
              </a:ln>
              <a:solidFill>
                <a:srgbClr val="000000"/>
              </a:solidFill>
              <a:effectLst/>
              <a:uLnTx/>
              <a:uFillTx/>
              <a:latin typeface="Gellix" panose="00000500000000000000" pitchFamily="2" charset="0"/>
            </a:endParaRPr>
          </a:p>
        </p:txBody>
      </p:sp>
      <p:pic>
        <p:nvPicPr>
          <p:cNvPr id="92" name="Picture 91">
            <a:extLst>
              <a:ext uri="{FF2B5EF4-FFF2-40B4-BE49-F238E27FC236}">
                <a16:creationId xmlns:a16="http://schemas.microsoft.com/office/drawing/2014/main" id="{D6D41464-A80B-67A7-F9C0-7BCFC91DF525}"/>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79446" y="1372688"/>
            <a:ext cx="4991578" cy="3530431"/>
          </a:xfrm>
          <a:prstGeom prst="rect">
            <a:avLst/>
          </a:prstGeom>
        </p:spPr>
      </p:pic>
      <p:pic>
        <p:nvPicPr>
          <p:cNvPr id="2" name="Picture 1">
            <a:extLst>
              <a:ext uri="{FF2B5EF4-FFF2-40B4-BE49-F238E27FC236}">
                <a16:creationId xmlns:a16="http://schemas.microsoft.com/office/drawing/2014/main" id="{BFCF69A9-F1AF-4034-CD3D-F2D98C7BC1B2}"/>
              </a:ext>
            </a:extLst>
          </p:cNvPr>
          <p:cNvPicPr>
            <a:picLocks noChangeAspect="1"/>
          </p:cNvPicPr>
          <p:nvPr/>
        </p:nvPicPr>
        <p:blipFill>
          <a:blip r:embed="rId23"/>
          <a:srcRect t="29301" b="32270"/>
          <a:stretch>
            <a:fillRect/>
          </a:stretch>
        </p:blipFill>
        <p:spPr>
          <a:xfrm>
            <a:off x="9479188" y="4584749"/>
            <a:ext cx="878888" cy="337751"/>
          </a:xfrm>
          <a:prstGeom prst="rect">
            <a:avLst/>
          </a:prstGeom>
        </p:spPr>
      </p:pic>
      <p:pic>
        <p:nvPicPr>
          <p:cNvPr id="3" name="Picture 2">
            <a:extLst>
              <a:ext uri="{FF2B5EF4-FFF2-40B4-BE49-F238E27FC236}">
                <a16:creationId xmlns:a16="http://schemas.microsoft.com/office/drawing/2014/main" id="{02CBE866-9668-4B8E-FF77-B33221293896}"/>
              </a:ext>
            </a:extLst>
          </p:cNvPr>
          <p:cNvPicPr>
            <a:picLocks noChangeAspect="1"/>
          </p:cNvPicPr>
          <p:nvPr/>
        </p:nvPicPr>
        <p:blipFill>
          <a:blip r:embed="rId24"/>
          <a:stretch>
            <a:fillRect/>
          </a:stretch>
        </p:blipFill>
        <p:spPr>
          <a:xfrm>
            <a:off x="10493163" y="4487312"/>
            <a:ext cx="1275666" cy="435188"/>
          </a:xfrm>
          <a:prstGeom prst="rect">
            <a:avLst/>
          </a:prstGeom>
        </p:spPr>
      </p:pic>
      <p:pic>
        <p:nvPicPr>
          <p:cNvPr id="4" name="Picture 3" descr="A red blue and white flag&#10;&#10;AI-generated content may be incorrect.">
            <a:extLst>
              <a:ext uri="{FF2B5EF4-FFF2-40B4-BE49-F238E27FC236}">
                <a16:creationId xmlns:a16="http://schemas.microsoft.com/office/drawing/2014/main" id="{4CDD0412-6478-00EF-562F-560961CC3B5B}"/>
              </a:ext>
            </a:extLst>
          </p:cNvPr>
          <p:cNvPicPr>
            <a:picLocks noChangeAspect="1"/>
          </p:cNvPicPr>
          <p:nvPr/>
        </p:nvPicPr>
        <p:blipFill>
          <a:blip r:embed="rId25">
            <a:alphaModFix/>
            <a:extLst>
              <a:ext uri="{28A0092B-C50C-407E-A947-70E740481C1C}">
                <a14:useLocalDpi xmlns:a14="http://schemas.microsoft.com/office/drawing/2010/main" val="0"/>
              </a:ext>
            </a:extLst>
          </a:blip>
          <a:srcRect l="8271" t="6321" r="9296" b="15568"/>
          <a:stretch>
            <a:fillRect/>
          </a:stretch>
        </p:blipFill>
        <p:spPr>
          <a:xfrm>
            <a:off x="11150627" y="5595990"/>
            <a:ext cx="493304" cy="503399"/>
          </a:xfrm>
          <a:prstGeom prst="ellipse">
            <a:avLst/>
          </a:prstGeom>
          <a:ln>
            <a:noFill/>
          </a:ln>
          <a:effectLst>
            <a:glow>
              <a:schemeClr val="bg1"/>
            </a:glow>
            <a:softEdge rad="0"/>
          </a:effectLst>
        </p:spPr>
      </p:pic>
      <p:sp>
        <p:nvSpPr>
          <p:cNvPr id="5" name="TextBox 4">
            <a:extLst>
              <a:ext uri="{FF2B5EF4-FFF2-40B4-BE49-F238E27FC236}">
                <a16:creationId xmlns:a16="http://schemas.microsoft.com/office/drawing/2014/main" id="{631A6930-E139-E7C0-F0BE-58C768FC0AFE}"/>
              </a:ext>
            </a:extLst>
          </p:cNvPr>
          <p:cNvSpPr txBox="1"/>
          <p:nvPr/>
        </p:nvSpPr>
        <p:spPr>
          <a:xfrm>
            <a:off x="10961401" y="6130414"/>
            <a:ext cx="835888" cy="276999"/>
          </a:xfrm>
          <a:prstGeom prst="rect">
            <a:avLst/>
          </a:prstGeom>
          <a:noFill/>
        </p:spPr>
        <p:txBody>
          <a:bodyPr wrap="square" rtlCol="0">
            <a:spAutoFit/>
          </a:bodyPr>
          <a:lstStyle/>
          <a:p>
            <a:pPr algn="ctr"/>
            <a:r>
              <a:rPr lang="en-US" sz="1200" dirty="0">
                <a:latin typeface="Gellix" panose="00000500000000000000" pitchFamily="2" charset="0"/>
              </a:rPr>
              <a:t>Slovenija</a:t>
            </a:r>
            <a:endParaRPr lang="en-IN" sz="1200" dirty="0">
              <a:latin typeface="Gellix" panose="00000500000000000000" pitchFamily="2" charset="0"/>
            </a:endParaRPr>
          </a:p>
        </p:txBody>
      </p:sp>
    </p:spTree>
    <p:extLst>
      <p:ext uri="{BB962C8B-B14F-4D97-AF65-F5344CB8AC3E}">
        <p14:creationId xmlns:p14="http://schemas.microsoft.com/office/powerpoint/2010/main" val="1139704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8FCB0-8514-767D-2205-D70667CB266D}"/>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85CF4602-3F20-E534-69D5-224C5C7EB87F}"/>
              </a:ext>
            </a:extLst>
          </p:cNvPr>
          <p:cNvSpPr txBox="1">
            <a:spLocks/>
          </p:cNvSpPr>
          <p:nvPr/>
        </p:nvSpPr>
        <p:spPr>
          <a:xfrm>
            <a:off x="713310" y="189040"/>
            <a:ext cx="10778420" cy="654151"/>
          </a:xfrm>
          <a:prstGeom prst="rect">
            <a:avLst/>
          </a:prstGeom>
        </p:spPr>
        <p:txBody>
          <a:bodyPr vert="horz" lIns="91440" tIns="45720" rIns="91440" bIns="45720" rtlCol="0" anchor="ctr">
            <a:normAutofit/>
          </a:bodyPr>
          <a:lstStyle>
            <a:defPPr>
              <a:defRPr lang="en-US"/>
            </a:defPPr>
            <a:lvl1pPr marL="0" algn="l" defTabSz="914400" rtl="0" eaLnBrk="1" latinLnBrk="0" hangingPunct="1">
              <a:lnSpc>
                <a:spcPct val="90000"/>
              </a:lnSpc>
              <a:spcBef>
                <a:spcPct val="0"/>
              </a:spcBef>
              <a:buNone/>
              <a:defRPr sz="4400" kern="1200">
                <a:solidFill>
                  <a:srgbClr val="D41864"/>
                </a:solidFill>
                <a:latin typeface="Quicksand Light" panose="00000400000000000000" pitchFamily="2" charset="0"/>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indent="0" fontAlgn="auto">
              <a:spcAft>
                <a:spcPts val="0"/>
              </a:spcAft>
              <a:buClrTx/>
              <a:buSzTx/>
              <a:tabLst/>
              <a:defRPr/>
            </a:pPr>
            <a:r>
              <a:rPr lang="en-US" sz="2800" b="1" dirty="0">
                <a:solidFill>
                  <a:srgbClr val="002060"/>
                </a:solidFill>
                <a:latin typeface="Montserrat"/>
              </a:rPr>
              <a:t>OUR CAPABILITIES</a:t>
            </a:r>
          </a:p>
        </p:txBody>
      </p:sp>
      <p:sp>
        <p:nvSpPr>
          <p:cNvPr id="82" name="标题 1">
            <a:extLst>
              <a:ext uri="{FF2B5EF4-FFF2-40B4-BE49-F238E27FC236}">
                <a16:creationId xmlns:a16="http://schemas.microsoft.com/office/drawing/2014/main" id="{6E0C048D-02E3-FD5B-8E11-1C08750782E7}"/>
              </a:ext>
            </a:extLst>
          </p:cNvPr>
          <p:cNvSpPr txBox="1"/>
          <p:nvPr/>
        </p:nvSpPr>
        <p:spPr>
          <a:xfrm>
            <a:off x="12040908" y="-9028"/>
            <a:ext cx="181572" cy="6887347"/>
          </a:xfrm>
          <a:custGeom>
            <a:avLst/>
            <a:gdLst>
              <a:gd name="connsiteX0" fmla="*/ 3261380 w 5957407"/>
              <a:gd name="connsiteY0" fmla="*/ 0 h 6858000"/>
              <a:gd name="connsiteX1" fmla="*/ 3482457 w 5957407"/>
              <a:gd name="connsiteY1" fmla="*/ 0 h 6858000"/>
              <a:gd name="connsiteX2" fmla="*/ 3761252 w 5957407"/>
              <a:gd name="connsiteY2" fmla="*/ 0 h 6858000"/>
              <a:gd name="connsiteX3" fmla="*/ 3982329 w 5957407"/>
              <a:gd name="connsiteY3" fmla="*/ 0 h 6858000"/>
              <a:gd name="connsiteX4" fmla="*/ 5597235 w 5957407"/>
              <a:gd name="connsiteY4" fmla="*/ 0 h 6858000"/>
              <a:gd name="connsiteX5" fmla="*/ 5957407 w 5957407"/>
              <a:gd name="connsiteY5" fmla="*/ 0 h 6858000"/>
              <a:gd name="connsiteX6" fmla="*/ 5957407 w 5957407"/>
              <a:gd name="connsiteY6" fmla="*/ 6858000 h 6858000"/>
              <a:gd name="connsiteX7" fmla="*/ 0 w 5957407"/>
              <a:gd name="connsiteY7" fmla="*/ 6858000 h 6858000"/>
              <a:gd name="connsiteX8" fmla="*/ 23538 w 5957407"/>
              <a:gd name="connsiteY8" fmla="*/ 6774015 h 6858000"/>
              <a:gd name="connsiteX9" fmla="*/ 2090104 w 5957407"/>
              <a:gd name="connsiteY9" fmla="*/ 832701 h 6858000"/>
              <a:gd name="connsiteX10" fmla="*/ 3261380 w 5957407"/>
              <a:gd name="connsiteY10" fmla="*/ 0 h 6858000"/>
            </a:gdLst>
            <a:ahLst/>
            <a:cxnLst/>
            <a:rect l="l" t="t" r="r" b="b"/>
            <a:pathLst>
              <a:path w="5957407" h="6858000">
                <a:moveTo>
                  <a:pt x="3261380" y="0"/>
                </a:moveTo>
                <a:lnTo>
                  <a:pt x="3482457" y="0"/>
                </a:lnTo>
                <a:lnTo>
                  <a:pt x="3761252" y="0"/>
                </a:lnTo>
                <a:lnTo>
                  <a:pt x="3982329" y="0"/>
                </a:lnTo>
                <a:lnTo>
                  <a:pt x="5597235" y="0"/>
                </a:lnTo>
                <a:lnTo>
                  <a:pt x="5957407" y="0"/>
                </a:lnTo>
                <a:lnTo>
                  <a:pt x="5957407" y="6858000"/>
                </a:lnTo>
                <a:lnTo>
                  <a:pt x="0" y="6858000"/>
                </a:lnTo>
                <a:lnTo>
                  <a:pt x="23538" y="6774015"/>
                </a:lnTo>
                <a:lnTo>
                  <a:pt x="2090104" y="832701"/>
                </a:lnTo>
                <a:cubicBezTo>
                  <a:pt x="2263599" y="333914"/>
                  <a:pt x="2733279" y="0"/>
                  <a:pt x="3261380" y="0"/>
                </a:cubicBezTo>
                <a:close/>
              </a:path>
            </a:pathLst>
          </a:custGeom>
          <a:solidFill>
            <a:srgbClr val="112D85"/>
          </a:solidFill>
          <a:ln w="12700" cap="sq">
            <a:noFill/>
            <a:miter/>
          </a:ln>
        </p:spPr>
        <p:txBody>
          <a:bodyPr vert="horz" wrap="square"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000000"/>
              </a:solidFill>
              <a:effectLst/>
              <a:uLnTx/>
              <a:uFillTx/>
              <a:latin typeface="等线" panose="020F0502020204030204"/>
              <a:ea typeface="等线" panose="02010600030101010101" pitchFamily="2" charset="-122"/>
              <a:cs typeface="+mn-cs"/>
            </a:endParaRPr>
          </a:p>
        </p:txBody>
      </p:sp>
      <p:sp>
        <p:nvSpPr>
          <p:cNvPr id="27" name="Rectangle 26">
            <a:extLst>
              <a:ext uri="{FF2B5EF4-FFF2-40B4-BE49-F238E27FC236}">
                <a16:creationId xmlns:a16="http://schemas.microsoft.com/office/drawing/2014/main" id="{9A4C2839-F069-BBD0-31C8-2511517598E4}"/>
              </a:ext>
            </a:extLst>
          </p:cNvPr>
          <p:cNvSpPr/>
          <p:nvPr/>
        </p:nvSpPr>
        <p:spPr>
          <a:xfrm>
            <a:off x="-7184" y="-12700"/>
            <a:ext cx="346698" cy="68707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等线" panose="020F0502020204030204"/>
              <a:ea typeface="+mn-ea"/>
              <a:cs typeface="+mn-cs"/>
            </a:endParaRPr>
          </a:p>
        </p:txBody>
      </p:sp>
      <p:sp>
        <p:nvSpPr>
          <p:cNvPr id="24" name="Footer Placeholder 3">
            <a:extLst>
              <a:ext uri="{FF2B5EF4-FFF2-40B4-BE49-F238E27FC236}">
                <a16:creationId xmlns:a16="http://schemas.microsoft.com/office/drawing/2014/main" id="{3D4A877E-B2E7-EC75-4B50-38C3AA0DC9B2}"/>
              </a:ext>
            </a:extLst>
          </p:cNvPr>
          <p:cNvSpPr>
            <a:spLocks noGrp="1"/>
          </p:cNvSpPr>
          <p:nvPr/>
        </p:nvSpPr>
        <p:spPr>
          <a:xfrm>
            <a:off x="3075362" y="6525532"/>
            <a:ext cx="6067319" cy="365125"/>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tint val="75000"/>
                  </a:srgbClr>
                </a:solidFill>
                <a:effectLst/>
                <a:uLnTx/>
                <a:uFillTx/>
                <a:latin typeface="Aptos"/>
                <a:ea typeface="+mn-ea"/>
                <a:cs typeface="+mn-cs"/>
              </a:rPr>
              <a:t>© </a:t>
            </a:r>
            <a:r>
              <a:rPr kumimoji="0" lang="en-IN" sz="800" b="0" i="0" u="none" strike="noStrike" kern="1200" cap="none" spc="0" normalizeH="0" baseline="0" noProof="0" dirty="0">
                <a:ln>
                  <a:noFill/>
                </a:ln>
                <a:solidFill>
                  <a:srgbClr val="FFFFFF">
                    <a:lumMod val="50000"/>
                  </a:srgbClr>
                </a:solidFill>
                <a:effectLst/>
                <a:uLnTx/>
                <a:uFillTx/>
                <a:latin typeface="Aptos"/>
                <a:ea typeface="+mn-ea"/>
                <a:cs typeface="+mn-cs"/>
              </a:rPr>
              <a:t>Copyright Saints and Masters. All rights reserved. No part of this presentation may be reproduced in part or full</a:t>
            </a:r>
            <a:endParaRPr kumimoji="0" lang="en-IN" sz="800" b="0" i="0" u="none" strike="noStrike" kern="1200" cap="none" spc="0" normalizeH="0" baseline="0" noProof="0" dirty="0">
              <a:ln>
                <a:noFill/>
              </a:ln>
              <a:solidFill>
                <a:srgbClr val="000000">
                  <a:tint val="75000"/>
                </a:srgbClr>
              </a:solidFill>
              <a:effectLst/>
              <a:uLnTx/>
              <a:uFillTx/>
              <a:latin typeface="Aptos"/>
              <a:ea typeface="+mn-ea"/>
              <a:cs typeface="+mn-cs"/>
            </a:endParaRPr>
          </a:p>
        </p:txBody>
      </p:sp>
      <p:grpSp>
        <p:nvGrpSpPr>
          <p:cNvPr id="101" name="Group 100">
            <a:extLst>
              <a:ext uri="{FF2B5EF4-FFF2-40B4-BE49-F238E27FC236}">
                <a16:creationId xmlns:a16="http://schemas.microsoft.com/office/drawing/2014/main" id="{3ABB92EF-2E99-4289-DF9A-0709AC92A435}"/>
              </a:ext>
            </a:extLst>
          </p:cNvPr>
          <p:cNvGrpSpPr/>
          <p:nvPr/>
        </p:nvGrpSpPr>
        <p:grpSpPr>
          <a:xfrm>
            <a:off x="880684" y="1095153"/>
            <a:ext cx="10611045" cy="5043182"/>
            <a:chOff x="888692" y="1138800"/>
            <a:chExt cx="11107755" cy="4973563"/>
          </a:xfrm>
        </p:grpSpPr>
        <p:grpSp>
          <p:nvGrpSpPr>
            <p:cNvPr id="13" name="Group 12">
              <a:extLst>
                <a:ext uri="{FF2B5EF4-FFF2-40B4-BE49-F238E27FC236}">
                  <a16:creationId xmlns:a16="http://schemas.microsoft.com/office/drawing/2014/main" id="{64F674CD-42F5-339C-CDF9-EBE340262419}"/>
                </a:ext>
              </a:extLst>
            </p:cNvPr>
            <p:cNvGrpSpPr/>
            <p:nvPr/>
          </p:nvGrpSpPr>
          <p:grpSpPr>
            <a:xfrm>
              <a:off x="3956703" y="1193886"/>
              <a:ext cx="5429543" cy="4656739"/>
              <a:chOff x="3834200" y="1229630"/>
              <a:chExt cx="5502418" cy="4844009"/>
            </a:xfrm>
          </p:grpSpPr>
          <p:sp>
            <p:nvSpPr>
              <p:cNvPr id="16" name="Freeform: Shape 21">
                <a:extLst>
                  <a:ext uri="{FF2B5EF4-FFF2-40B4-BE49-F238E27FC236}">
                    <a16:creationId xmlns:a16="http://schemas.microsoft.com/office/drawing/2014/main" id="{17958551-A9B9-5925-25DC-A5A93372CB80}"/>
                  </a:ext>
                </a:extLst>
              </p:cNvPr>
              <p:cNvSpPr/>
              <p:nvPr/>
            </p:nvSpPr>
            <p:spPr>
              <a:xfrm>
                <a:off x="5166158" y="2231885"/>
                <a:ext cx="2868720" cy="2868720"/>
              </a:xfrm>
              <a:custGeom>
                <a:avLst/>
                <a:gdLst>
                  <a:gd name="connsiteX0" fmla="*/ 1434361 w 2868720"/>
                  <a:gd name="connsiteY0" fmla="*/ 0 h 2868720"/>
                  <a:gd name="connsiteX1" fmla="*/ 2448607 w 2868720"/>
                  <a:gd name="connsiteY1" fmla="*/ 420114 h 2868720"/>
                  <a:gd name="connsiteX2" fmla="*/ 2448605 w 2868720"/>
                  <a:gd name="connsiteY2" fmla="*/ 2448605 h 2868720"/>
                  <a:gd name="connsiteX3" fmla="*/ 420114 w 2868720"/>
                  <a:gd name="connsiteY3" fmla="*/ 2448607 h 2868720"/>
                  <a:gd name="connsiteX4" fmla="*/ 420115 w 2868720"/>
                  <a:gd name="connsiteY4" fmla="*/ 420115 h 2868720"/>
                  <a:gd name="connsiteX5" fmla="*/ 1434361 w 2868720"/>
                  <a:gd name="connsiteY5" fmla="*/ 0 h 286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8720" h="2868720">
                    <a:moveTo>
                      <a:pt x="1434361" y="0"/>
                    </a:moveTo>
                    <a:cubicBezTo>
                      <a:pt x="1801446" y="0"/>
                      <a:pt x="2168531" y="140038"/>
                      <a:pt x="2448607" y="420114"/>
                    </a:cubicBezTo>
                    <a:cubicBezTo>
                      <a:pt x="3008759" y="980266"/>
                      <a:pt x="3008758" y="1888452"/>
                      <a:pt x="2448605" y="2448605"/>
                    </a:cubicBezTo>
                    <a:cubicBezTo>
                      <a:pt x="1888452" y="3008758"/>
                      <a:pt x="980266" y="3008759"/>
                      <a:pt x="420114" y="2448607"/>
                    </a:cubicBezTo>
                    <a:cubicBezTo>
                      <a:pt x="-140038" y="1888454"/>
                      <a:pt x="-140038" y="980268"/>
                      <a:pt x="420115" y="420115"/>
                    </a:cubicBezTo>
                    <a:cubicBezTo>
                      <a:pt x="700192" y="140039"/>
                      <a:pt x="1067277" y="0"/>
                      <a:pt x="1434361" y="0"/>
                    </a:cubicBezTo>
                    <a:close/>
                  </a:path>
                </a:pathLst>
              </a:custGeom>
              <a:solidFill>
                <a:sysClr val="window" lastClr="FFFFFF"/>
              </a:solidFill>
              <a:ln w="12700">
                <a:miter lim="400000"/>
              </a:ln>
              <a:effectLst>
                <a:outerShdw blurRad="50800" dist="38100" dir="2700000" algn="tl" rotWithShape="0">
                  <a:prstClr val="black">
                    <a:alpha val="40000"/>
                  </a:prstClr>
                </a:outerShdw>
              </a:effectLst>
            </p:spPr>
            <p:txBody>
              <a:bodyPr wrap="square" lIns="38100" tIns="38100" rIns="38100" bIns="3810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Montserrat" panose="00000500000000000000" pitchFamily="2" charset="0"/>
                </a:endParaRPr>
              </a:p>
            </p:txBody>
          </p:sp>
          <p:sp>
            <p:nvSpPr>
              <p:cNvPr id="17" name="Shape">
                <a:extLst>
                  <a:ext uri="{FF2B5EF4-FFF2-40B4-BE49-F238E27FC236}">
                    <a16:creationId xmlns:a16="http://schemas.microsoft.com/office/drawing/2014/main" id="{19E91E04-A824-E762-5F73-3FF19D95C5B6}"/>
                  </a:ext>
                </a:extLst>
              </p:cNvPr>
              <p:cNvSpPr/>
              <p:nvPr/>
            </p:nvSpPr>
            <p:spPr>
              <a:xfrm rot="1800000">
                <a:off x="7285538" y="3180047"/>
                <a:ext cx="805655" cy="979281"/>
              </a:xfrm>
              <a:custGeom>
                <a:avLst/>
                <a:gdLst/>
                <a:ahLst/>
                <a:cxnLst>
                  <a:cxn ang="0">
                    <a:pos x="wd2" y="hd2"/>
                  </a:cxn>
                  <a:cxn ang="5400000">
                    <a:pos x="wd2" y="hd2"/>
                  </a:cxn>
                  <a:cxn ang="10800000">
                    <a:pos x="wd2" y="hd2"/>
                  </a:cxn>
                  <a:cxn ang="16200000">
                    <a:pos x="wd2" y="hd2"/>
                  </a:cxn>
                </a:cxnLst>
                <a:rect l="0" t="0" r="r" b="b"/>
                <a:pathLst>
                  <a:path w="21439" h="21435" extrusionOk="0">
                    <a:moveTo>
                      <a:pt x="417" y="9838"/>
                    </a:moveTo>
                    <a:cubicBezTo>
                      <a:pt x="-27" y="8317"/>
                      <a:pt x="-101" y="6856"/>
                      <a:pt x="121" y="5518"/>
                    </a:cubicBezTo>
                    <a:cubicBezTo>
                      <a:pt x="343" y="4240"/>
                      <a:pt x="861" y="3084"/>
                      <a:pt x="1674" y="2171"/>
                    </a:cubicBezTo>
                    <a:cubicBezTo>
                      <a:pt x="2488" y="1259"/>
                      <a:pt x="3524" y="650"/>
                      <a:pt x="4781" y="285"/>
                    </a:cubicBezTo>
                    <a:cubicBezTo>
                      <a:pt x="5965" y="-19"/>
                      <a:pt x="7222" y="-80"/>
                      <a:pt x="8628" y="103"/>
                    </a:cubicBezTo>
                    <a:cubicBezTo>
                      <a:pt x="9885" y="285"/>
                      <a:pt x="11143" y="711"/>
                      <a:pt x="12400" y="1380"/>
                    </a:cubicBezTo>
                    <a:cubicBezTo>
                      <a:pt x="13584" y="1989"/>
                      <a:pt x="14768" y="2780"/>
                      <a:pt x="15877" y="3692"/>
                    </a:cubicBezTo>
                    <a:cubicBezTo>
                      <a:pt x="18022" y="5579"/>
                      <a:pt x="19798" y="8012"/>
                      <a:pt x="20685" y="10507"/>
                    </a:cubicBezTo>
                    <a:lnTo>
                      <a:pt x="20685" y="10507"/>
                    </a:lnTo>
                    <a:cubicBezTo>
                      <a:pt x="21129" y="11724"/>
                      <a:pt x="21351" y="12941"/>
                      <a:pt x="21425" y="14097"/>
                    </a:cubicBezTo>
                    <a:cubicBezTo>
                      <a:pt x="21499" y="15314"/>
                      <a:pt x="21277" y="16409"/>
                      <a:pt x="20833" y="17443"/>
                    </a:cubicBezTo>
                    <a:cubicBezTo>
                      <a:pt x="20389" y="18539"/>
                      <a:pt x="19650" y="19451"/>
                      <a:pt x="18762" y="20121"/>
                    </a:cubicBezTo>
                    <a:cubicBezTo>
                      <a:pt x="17800" y="20851"/>
                      <a:pt x="16543" y="21277"/>
                      <a:pt x="15211" y="21398"/>
                    </a:cubicBezTo>
                    <a:cubicBezTo>
                      <a:pt x="13880" y="21520"/>
                      <a:pt x="12400" y="21337"/>
                      <a:pt x="10921" y="20851"/>
                    </a:cubicBezTo>
                    <a:cubicBezTo>
                      <a:pt x="9368" y="20364"/>
                      <a:pt x="7888" y="19573"/>
                      <a:pt x="6557" y="18539"/>
                    </a:cubicBezTo>
                    <a:cubicBezTo>
                      <a:pt x="5077" y="17443"/>
                      <a:pt x="3820" y="16105"/>
                      <a:pt x="2710" y="14584"/>
                    </a:cubicBezTo>
                    <a:cubicBezTo>
                      <a:pt x="1600" y="13002"/>
                      <a:pt x="861" y="11420"/>
                      <a:pt x="417" y="9838"/>
                    </a:cubicBezTo>
                    <a:close/>
                    <a:moveTo>
                      <a:pt x="15063" y="4301"/>
                    </a:moveTo>
                    <a:cubicBezTo>
                      <a:pt x="14028" y="3449"/>
                      <a:pt x="12992" y="2719"/>
                      <a:pt x="11809" y="2110"/>
                    </a:cubicBezTo>
                    <a:cubicBezTo>
                      <a:pt x="10625" y="1502"/>
                      <a:pt x="9515" y="1137"/>
                      <a:pt x="8332" y="954"/>
                    </a:cubicBezTo>
                    <a:cubicBezTo>
                      <a:pt x="7148" y="772"/>
                      <a:pt x="6039" y="833"/>
                      <a:pt x="5003" y="1076"/>
                    </a:cubicBezTo>
                    <a:cubicBezTo>
                      <a:pt x="3967" y="1380"/>
                      <a:pt x="3080" y="1928"/>
                      <a:pt x="2414" y="2658"/>
                    </a:cubicBezTo>
                    <a:cubicBezTo>
                      <a:pt x="1748" y="3449"/>
                      <a:pt x="1231" y="4423"/>
                      <a:pt x="1083" y="5639"/>
                    </a:cubicBezTo>
                    <a:cubicBezTo>
                      <a:pt x="861" y="6856"/>
                      <a:pt x="935" y="8195"/>
                      <a:pt x="1378" y="9655"/>
                    </a:cubicBezTo>
                    <a:cubicBezTo>
                      <a:pt x="1822" y="11176"/>
                      <a:pt x="2488" y="12637"/>
                      <a:pt x="3524" y="14097"/>
                    </a:cubicBezTo>
                    <a:cubicBezTo>
                      <a:pt x="4559" y="15557"/>
                      <a:pt x="5743" y="16774"/>
                      <a:pt x="7148" y="17808"/>
                    </a:cubicBezTo>
                    <a:cubicBezTo>
                      <a:pt x="8480" y="18782"/>
                      <a:pt x="9811" y="19512"/>
                      <a:pt x="11217" y="19999"/>
                    </a:cubicBezTo>
                    <a:cubicBezTo>
                      <a:pt x="12548" y="20425"/>
                      <a:pt x="13806" y="20607"/>
                      <a:pt x="14989" y="20486"/>
                    </a:cubicBezTo>
                    <a:cubicBezTo>
                      <a:pt x="16099" y="20364"/>
                      <a:pt x="17135" y="20060"/>
                      <a:pt x="17948" y="19451"/>
                    </a:cubicBezTo>
                    <a:cubicBezTo>
                      <a:pt x="18762" y="18904"/>
                      <a:pt x="19354" y="18113"/>
                      <a:pt x="19724" y="17139"/>
                    </a:cubicBezTo>
                    <a:cubicBezTo>
                      <a:pt x="20094" y="16226"/>
                      <a:pt x="20242" y="15253"/>
                      <a:pt x="20242" y="14097"/>
                    </a:cubicBezTo>
                    <a:cubicBezTo>
                      <a:pt x="20242" y="13002"/>
                      <a:pt x="19946" y="11846"/>
                      <a:pt x="19576" y="10690"/>
                    </a:cubicBezTo>
                    <a:lnTo>
                      <a:pt x="19576" y="10690"/>
                    </a:lnTo>
                    <a:cubicBezTo>
                      <a:pt x="18762" y="8438"/>
                      <a:pt x="17135" y="6065"/>
                      <a:pt x="15063" y="4301"/>
                    </a:cubicBezTo>
                    <a:close/>
                  </a:path>
                </a:pathLst>
              </a:custGeom>
              <a:solidFill>
                <a:srgbClr val="D3D3D3"/>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Montserrat" panose="00000500000000000000" pitchFamily="2" charset="0"/>
                </a:endParaRPr>
              </a:p>
            </p:txBody>
          </p:sp>
          <p:sp>
            <p:nvSpPr>
              <p:cNvPr id="19" name="Shape">
                <a:extLst>
                  <a:ext uri="{FF2B5EF4-FFF2-40B4-BE49-F238E27FC236}">
                    <a16:creationId xmlns:a16="http://schemas.microsoft.com/office/drawing/2014/main" id="{E4388663-B092-BEA4-9D7D-3AE1BA0BB757}"/>
                  </a:ext>
                </a:extLst>
              </p:cNvPr>
              <p:cNvSpPr/>
              <p:nvPr/>
            </p:nvSpPr>
            <p:spPr>
              <a:xfrm rot="1800000">
                <a:off x="6627174" y="2377206"/>
                <a:ext cx="1054508" cy="693552"/>
              </a:xfrm>
              <a:custGeom>
                <a:avLst/>
                <a:gdLst/>
                <a:ahLst/>
                <a:cxnLst>
                  <a:cxn ang="0">
                    <a:pos x="wd2" y="hd2"/>
                  </a:cxn>
                  <a:cxn ang="5400000">
                    <a:pos x="wd2" y="hd2"/>
                  </a:cxn>
                  <a:cxn ang="10800000">
                    <a:pos x="wd2" y="hd2"/>
                  </a:cxn>
                  <a:cxn ang="16200000">
                    <a:pos x="wd2" y="hd2"/>
                  </a:cxn>
                </a:cxnLst>
                <a:rect l="0" t="0" r="r" b="b"/>
                <a:pathLst>
                  <a:path w="21394" h="21386" extrusionOk="0">
                    <a:moveTo>
                      <a:pt x="10715" y="21386"/>
                    </a:moveTo>
                    <a:cubicBezTo>
                      <a:pt x="9080" y="21386"/>
                      <a:pt x="7557" y="21043"/>
                      <a:pt x="6091" y="20357"/>
                    </a:cubicBezTo>
                    <a:cubicBezTo>
                      <a:pt x="4737" y="19672"/>
                      <a:pt x="3496" y="18815"/>
                      <a:pt x="2538" y="17615"/>
                    </a:cubicBezTo>
                    <a:cubicBezTo>
                      <a:pt x="1579" y="16500"/>
                      <a:pt x="846" y="15129"/>
                      <a:pt x="451" y="13757"/>
                    </a:cubicBezTo>
                    <a:cubicBezTo>
                      <a:pt x="0" y="12300"/>
                      <a:pt x="-113" y="10843"/>
                      <a:pt x="113" y="9300"/>
                    </a:cubicBezTo>
                    <a:cubicBezTo>
                      <a:pt x="282" y="7843"/>
                      <a:pt x="733" y="6557"/>
                      <a:pt x="1466" y="5357"/>
                    </a:cubicBezTo>
                    <a:cubicBezTo>
                      <a:pt x="2086" y="4243"/>
                      <a:pt x="2932" y="3300"/>
                      <a:pt x="3891" y="2443"/>
                    </a:cubicBezTo>
                    <a:cubicBezTo>
                      <a:pt x="4850" y="1672"/>
                      <a:pt x="5921" y="1072"/>
                      <a:pt x="7049" y="643"/>
                    </a:cubicBezTo>
                    <a:lnTo>
                      <a:pt x="7049" y="643"/>
                    </a:lnTo>
                    <a:cubicBezTo>
                      <a:pt x="9418" y="-214"/>
                      <a:pt x="12012" y="-214"/>
                      <a:pt x="14381" y="643"/>
                    </a:cubicBezTo>
                    <a:cubicBezTo>
                      <a:pt x="15509" y="1072"/>
                      <a:pt x="16580" y="1672"/>
                      <a:pt x="17539" y="2443"/>
                    </a:cubicBezTo>
                    <a:cubicBezTo>
                      <a:pt x="18554" y="3300"/>
                      <a:pt x="19344" y="4243"/>
                      <a:pt x="19964" y="5357"/>
                    </a:cubicBezTo>
                    <a:cubicBezTo>
                      <a:pt x="20641" y="6557"/>
                      <a:pt x="21092" y="7929"/>
                      <a:pt x="21318" y="9300"/>
                    </a:cubicBezTo>
                    <a:cubicBezTo>
                      <a:pt x="21487" y="10843"/>
                      <a:pt x="21374" y="12300"/>
                      <a:pt x="20979" y="13757"/>
                    </a:cubicBezTo>
                    <a:cubicBezTo>
                      <a:pt x="20585" y="15215"/>
                      <a:pt x="19852" y="16500"/>
                      <a:pt x="18893" y="17615"/>
                    </a:cubicBezTo>
                    <a:cubicBezTo>
                      <a:pt x="17934" y="18815"/>
                      <a:pt x="16693" y="19672"/>
                      <a:pt x="15340" y="20357"/>
                    </a:cubicBezTo>
                    <a:cubicBezTo>
                      <a:pt x="13873" y="21043"/>
                      <a:pt x="12294" y="21386"/>
                      <a:pt x="10715" y="21386"/>
                    </a:cubicBezTo>
                    <a:close/>
                    <a:moveTo>
                      <a:pt x="7219" y="1757"/>
                    </a:moveTo>
                    <a:lnTo>
                      <a:pt x="7219" y="1757"/>
                    </a:lnTo>
                    <a:cubicBezTo>
                      <a:pt x="6147" y="2186"/>
                      <a:pt x="5132" y="2700"/>
                      <a:pt x="4230" y="3472"/>
                    </a:cubicBezTo>
                    <a:cubicBezTo>
                      <a:pt x="3327" y="4243"/>
                      <a:pt x="2594" y="5100"/>
                      <a:pt x="1974" y="6129"/>
                    </a:cubicBezTo>
                    <a:cubicBezTo>
                      <a:pt x="1353" y="7157"/>
                      <a:pt x="959" y="8357"/>
                      <a:pt x="846" y="9557"/>
                    </a:cubicBezTo>
                    <a:cubicBezTo>
                      <a:pt x="677" y="10843"/>
                      <a:pt x="789" y="12043"/>
                      <a:pt x="1128" y="13243"/>
                    </a:cubicBezTo>
                    <a:cubicBezTo>
                      <a:pt x="1523" y="14529"/>
                      <a:pt x="2143" y="15643"/>
                      <a:pt x="2989" y="16672"/>
                    </a:cubicBezTo>
                    <a:cubicBezTo>
                      <a:pt x="3891" y="17786"/>
                      <a:pt x="5019" y="18643"/>
                      <a:pt x="6316" y="19243"/>
                    </a:cubicBezTo>
                    <a:cubicBezTo>
                      <a:pt x="7670" y="19929"/>
                      <a:pt x="9136" y="20272"/>
                      <a:pt x="10715" y="20272"/>
                    </a:cubicBezTo>
                    <a:cubicBezTo>
                      <a:pt x="12238" y="20272"/>
                      <a:pt x="13704" y="19929"/>
                      <a:pt x="15114" y="19243"/>
                    </a:cubicBezTo>
                    <a:cubicBezTo>
                      <a:pt x="16411" y="18643"/>
                      <a:pt x="17539" y="17786"/>
                      <a:pt x="18442" y="16672"/>
                    </a:cubicBezTo>
                    <a:cubicBezTo>
                      <a:pt x="19288" y="15643"/>
                      <a:pt x="19908" y="14529"/>
                      <a:pt x="20303" y="13243"/>
                    </a:cubicBezTo>
                    <a:cubicBezTo>
                      <a:pt x="20641" y="12043"/>
                      <a:pt x="20754" y="10757"/>
                      <a:pt x="20585" y="9557"/>
                    </a:cubicBezTo>
                    <a:cubicBezTo>
                      <a:pt x="20415" y="8357"/>
                      <a:pt x="20021" y="7157"/>
                      <a:pt x="19457" y="6129"/>
                    </a:cubicBezTo>
                    <a:cubicBezTo>
                      <a:pt x="18893" y="5100"/>
                      <a:pt x="18103" y="4243"/>
                      <a:pt x="17201" y="3472"/>
                    </a:cubicBezTo>
                    <a:cubicBezTo>
                      <a:pt x="16299" y="2700"/>
                      <a:pt x="15340" y="2186"/>
                      <a:pt x="14212" y="1757"/>
                    </a:cubicBezTo>
                    <a:cubicBezTo>
                      <a:pt x="11956" y="900"/>
                      <a:pt x="9418" y="900"/>
                      <a:pt x="7219" y="1757"/>
                    </a:cubicBezTo>
                    <a:close/>
                  </a:path>
                </a:pathLst>
              </a:custGeom>
              <a:solidFill>
                <a:srgbClr val="D3D3D3"/>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Montserrat" panose="00000500000000000000" pitchFamily="2" charset="0"/>
                </a:endParaRPr>
              </a:p>
            </p:txBody>
          </p:sp>
          <p:sp>
            <p:nvSpPr>
              <p:cNvPr id="21" name="Shape">
                <a:extLst>
                  <a:ext uri="{FF2B5EF4-FFF2-40B4-BE49-F238E27FC236}">
                    <a16:creationId xmlns:a16="http://schemas.microsoft.com/office/drawing/2014/main" id="{DF3900FA-D260-BF14-F6A9-EF030E9293B7}"/>
                  </a:ext>
                </a:extLst>
              </p:cNvPr>
              <p:cNvSpPr/>
              <p:nvPr/>
            </p:nvSpPr>
            <p:spPr>
              <a:xfrm rot="1800000">
                <a:off x="6751863" y="4108608"/>
                <a:ext cx="805128" cy="981258"/>
              </a:xfrm>
              <a:custGeom>
                <a:avLst/>
                <a:gdLst/>
                <a:ahLst/>
                <a:cxnLst>
                  <a:cxn ang="0">
                    <a:pos x="wd2" y="hd2"/>
                  </a:cxn>
                  <a:cxn ang="5400000">
                    <a:pos x="wd2" y="hd2"/>
                  </a:cxn>
                  <a:cxn ang="10800000">
                    <a:pos x="wd2" y="hd2"/>
                  </a:cxn>
                  <a:cxn ang="16200000">
                    <a:pos x="wd2" y="hd2"/>
                  </a:cxn>
                </a:cxnLst>
                <a:rect l="0" t="0" r="r" b="b"/>
                <a:pathLst>
                  <a:path w="21499" h="21418" extrusionOk="0">
                    <a:moveTo>
                      <a:pt x="2720" y="6832"/>
                    </a:moveTo>
                    <a:cubicBezTo>
                      <a:pt x="3759" y="5315"/>
                      <a:pt x="5095" y="3980"/>
                      <a:pt x="6579" y="2888"/>
                    </a:cubicBezTo>
                    <a:cubicBezTo>
                      <a:pt x="7990" y="1857"/>
                      <a:pt x="9474" y="1068"/>
                      <a:pt x="10959" y="582"/>
                    </a:cubicBezTo>
                    <a:cubicBezTo>
                      <a:pt x="12443" y="97"/>
                      <a:pt x="13928" y="-85"/>
                      <a:pt x="15264" y="36"/>
                    </a:cubicBezTo>
                    <a:cubicBezTo>
                      <a:pt x="16600" y="158"/>
                      <a:pt x="17788" y="582"/>
                      <a:pt x="18827" y="1311"/>
                    </a:cubicBezTo>
                    <a:cubicBezTo>
                      <a:pt x="19792" y="1978"/>
                      <a:pt x="20460" y="2888"/>
                      <a:pt x="20905" y="3980"/>
                    </a:cubicBezTo>
                    <a:cubicBezTo>
                      <a:pt x="21351" y="4951"/>
                      <a:pt x="21499" y="6104"/>
                      <a:pt x="21499" y="7317"/>
                    </a:cubicBezTo>
                    <a:cubicBezTo>
                      <a:pt x="21499" y="8470"/>
                      <a:pt x="21202" y="9684"/>
                      <a:pt x="20757" y="10897"/>
                    </a:cubicBezTo>
                    <a:lnTo>
                      <a:pt x="20757" y="10897"/>
                    </a:lnTo>
                    <a:cubicBezTo>
                      <a:pt x="19866" y="13385"/>
                      <a:pt x="18085" y="15812"/>
                      <a:pt x="15932" y="17693"/>
                    </a:cubicBezTo>
                    <a:cubicBezTo>
                      <a:pt x="14819" y="18603"/>
                      <a:pt x="13705" y="19391"/>
                      <a:pt x="12443" y="19998"/>
                    </a:cubicBezTo>
                    <a:cubicBezTo>
                      <a:pt x="11181" y="20605"/>
                      <a:pt x="9920" y="21030"/>
                      <a:pt x="8658" y="21272"/>
                    </a:cubicBezTo>
                    <a:cubicBezTo>
                      <a:pt x="7247" y="21515"/>
                      <a:pt x="5986" y="21454"/>
                      <a:pt x="4798" y="21090"/>
                    </a:cubicBezTo>
                    <a:cubicBezTo>
                      <a:pt x="3536" y="20726"/>
                      <a:pt x="2497" y="20120"/>
                      <a:pt x="1680" y="19209"/>
                    </a:cubicBezTo>
                    <a:cubicBezTo>
                      <a:pt x="864" y="18299"/>
                      <a:pt x="344" y="17207"/>
                      <a:pt x="122" y="15872"/>
                    </a:cubicBezTo>
                    <a:cubicBezTo>
                      <a:pt x="-101" y="14537"/>
                      <a:pt x="-27" y="13081"/>
                      <a:pt x="419" y="11564"/>
                    </a:cubicBezTo>
                    <a:cubicBezTo>
                      <a:pt x="864" y="9926"/>
                      <a:pt x="1606" y="8349"/>
                      <a:pt x="2720" y="6832"/>
                    </a:cubicBezTo>
                    <a:close/>
                    <a:moveTo>
                      <a:pt x="19718" y="10594"/>
                    </a:moveTo>
                    <a:lnTo>
                      <a:pt x="19718" y="10594"/>
                    </a:lnTo>
                    <a:cubicBezTo>
                      <a:pt x="20163" y="9441"/>
                      <a:pt x="20386" y="8288"/>
                      <a:pt x="20386" y="7196"/>
                    </a:cubicBezTo>
                    <a:cubicBezTo>
                      <a:pt x="20386" y="6104"/>
                      <a:pt x="20237" y="5072"/>
                      <a:pt x="19866" y="4162"/>
                    </a:cubicBezTo>
                    <a:cubicBezTo>
                      <a:pt x="19495" y="3191"/>
                      <a:pt x="18827" y="2463"/>
                      <a:pt x="18085" y="1857"/>
                    </a:cubicBezTo>
                    <a:cubicBezTo>
                      <a:pt x="17268" y="1250"/>
                      <a:pt x="16229" y="886"/>
                      <a:pt x="15115" y="825"/>
                    </a:cubicBezTo>
                    <a:cubicBezTo>
                      <a:pt x="13928" y="704"/>
                      <a:pt x="12666" y="886"/>
                      <a:pt x="11330" y="1310"/>
                    </a:cubicBezTo>
                    <a:cubicBezTo>
                      <a:pt x="9920" y="1796"/>
                      <a:pt x="8509" y="2524"/>
                      <a:pt x="7247" y="3495"/>
                    </a:cubicBezTo>
                    <a:cubicBezTo>
                      <a:pt x="5837" y="4526"/>
                      <a:pt x="4649" y="5800"/>
                      <a:pt x="3610" y="7196"/>
                    </a:cubicBezTo>
                    <a:cubicBezTo>
                      <a:pt x="2571" y="8652"/>
                      <a:pt x="1903" y="10108"/>
                      <a:pt x="1458" y="11625"/>
                    </a:cubicBezTo>
                    <a:cubicBezTo>
                      <a:pt x="1087" y="13021"/>
                      <a:pt x="1012" y="14355"/>
                      <a:pt x="1161" y="15630"/>
                    </a:cubicBezTo>
                    <a:cubicBezTo>
                      <a:pt x="1383" y="16782"/>
                      <a:pt x="1829" y="17814"/>
                      <a:pt x="2497" y="18603"/>
                    </a:cubicBezTo>
                    <a:cubicBezTo>
                      <a:pt x="3165" y="19391"/>
                      <a:pt x="4056" y="19877"/>
                      <a:pt x="5095" y="20180"/>
                    </a:cubicBezTo>
                    <a:cubicBezTo>
                      <a:pt x="6134" y="20484"/>
                      <a:pt x="7247" y="20484"/>
                      <a:pt x="8435" y="20302"/>
                    </a:cubicBezTo>
                    <a:cubicBezTo>
                      <a:pt x="9548" y="20120"/>
                      <a:pt x="10736" y="19755"/>
                      <a:pt x="11924" y="19149"/>
                    </a:cubicBezTo>
                    <a:cubicBezTo>
                      <a:pt x="13037" y="18603"/>
                      <a:pt x="14150" y="17875"/>
                      <a:pt x="15190" y="16964"/>
                    </a:cubicBezTo>
                    <a:cubicBezTo>
                      <a:pt x="17194" y="15266"/>
                      <a:pt x="18827" y="12960"/>
                      <a:pt x="19718" y="10594"/>
                    </a:cubicBezTo>
                    <a:close/>
                  </a:path>
                </a:pathLst>
              </a:custGeom>
              <a:solidFill>
                <a:srgbClr val="D3D3D3"/>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Montserrat" panose="00000500000000000000" pitchFamily="2" charset="0"/>
                </a:endParaRPr>
              </a:p>
            </p:txBody>
          </p:sp>
          <p:sp>
            <p:nvSpPr>
              <p:cNvPr id="22" name="Shape">
                <a:extLst>
                  <a:ext uri="{FF2B5EF4-FFF2-40B4-BE49-F238E27FC236}">
                    <a16:creationId xmlns:a16="http://schemas.microsoft.com/office/drawing/2014/main" id="{D9FEEFDA-161A-DB6C-9B90-B3BECC664651}"/>
                  </a:ext>
                </a:extLst>
              </p:cNvPr>
              <p:cNvSpPr/>
              <p:nvPr/>
            </p:nvSpPr>
            <p:spPr>
              <a:xfrm rot="1800000">
                <a:off x="5637542" y="2233354"/>
                <a:ext cx="805128" cy="981258"/>
              </a:xfrm>
              <a:custGeom>
                <a:avLst/>
                <a:gdLst/>
                <a:ahLst/>
                <a:cxnLst>
                  <a:cxn ang="0">
                    <a:pos x="wd2" y="hd2"/>
                  </a:cxn>
                  <a:cxn ang="5400000">
                    <a:pos x="wd2" y="hd2"/>
                  </a:cxn>
                  <a:cxn ang="10800000">
                    <a:pos x="wd2" y="hd2"/>
                  </a:cxn>
                  <a:cxn ang="16200000">
                    <a:pos x="wd2" y="hd2"/>
                  </a:cxn>
                </a:cxnLst>
                <a:rect l="0" t="0" r="r" b="b"/>
                <a:pathLst>
                  <a:path w="21499" h="21418" extrusionOk="0">
                    <a:moveTo>
                      <a:pt x="18779" y="14586"/>
                    </a:moveTo>
                    <a:cubicBezTo>
                      <a:pt x="17740" y="16103"/>
                      <a:pt x="16404" y="17438"/>
                      <a:pt x="14920" y="18530"/>
                    </a:cubicBezTo>
                    <a:cubicBezTo>
                      <a:pt x="13509" y="19561"/>
                      <a:pt x="12025" y="20350"/>
                      <a:pt x="10540" y="20836"/>
                    </a:cubicBezTo>
                    <a:cubicBezTo>
                      <a:pt x="9056" y="21321"/>
                      <a:pt x="7571" y="21503"/>
                      <a:pt x="6235" y="21382"/>
                    </a:cubicBezTo>
                    <a:cubicBezTo>
                      <a:pt x="4899" y="21260"/>
                      <a:pt x="3711" y="20836"/>
                      <a:pt x="2672" y="20107"/>
                    </a:cubicBezTo>
                    <a:cubicBezTo>
                      <a:pt x="1707" y="19440"/>
                      <a:pt x="1039" y="18530"/>
                      <a:pt x="594" y="17438"/>
                    </a:cubicBezTo>
                    <a:cubicBezTo>
                      <a:pt x="148" y="16467"/>
                      <a:pt x="0" y="15314"/>
                      <a:pt x="0" y="14101"/>
                    </a:cubicBezTo>
                    <a:cubicBezTo>
                      <a:pt x="0" y="12948"/>
                      <a:pt x="297" y="11734"/>
                      <a:pt x="742" y="10521"/>
                    </a:cubicBezTo>
                    <a:lnTo>
                      <a:pt x="742" y="10521"/>
                    </a:lnTo>
                    <a:cubicBezTo>
                      <a:pt x="1633" y="8033"/>
                      <a:pt x="3414" y="5606"/>
                      <a:pt x="5567" y="3725"/>
                    </a:cubicBezTo>
                    <a:cubicBezTo>
                      <a:pt x="6680" y="2815"/>
                      <a:pt x="7794" y="2027"/>
                      <a:pt x="9056" y="1420"/>
                    </a:cubicBezTo>
                    <a:cubicBezTo>
                      <a:pt x="10318" y="813"/>
                      <a:pt x="11579" y="388"/>
                      <a:pt x="12841" y="146"/>
                    </a:cubicBezTo>
                    <a:cubicBezTo>
                      <a:pt x="14252" y="-97"/>
                      <a:pt x="15513" y="-36"/>
                      <a:pt x="16701" y="328"/>
                    </a:cubicBezTo>
                    <a:cubicBezTo>
                      <a:pt x="17963" y="692"/>
                      <a:pt x="19002" y="1298"/>
                      <a:pt x="19819" y="2209"/>
                    </a:cubicBezTo>
                    <a:cubicBezTo>
                      <a:pt x="20635" y="3119"/>
                      <a:pt x="21155" y="4211"/>
                      <a:pt x="21377" y="5546"/>
                    </a:cubicBezTo>
                    <a:cubicBezTo>
                      <a:pt x="21600" y="6881"/>
                      <a:pt x="21526" y="8337"/>
                      <a:pt x="21080" y="9854"/>
                    </a:cubicBezTo>
                    <a:cubicBezTo>
                      <a:pt x="20635" y="11492"/>
                      <a:pt x="19819" y="13069"/>
                      <a:pt x="18779" y="14586"/>
                    </a:cubicBezTo>
                    <a:close/>
                    <a:moveTo>
                      <a:pt x="1781" y="10824"/>
                    </a:moveTo>
                    <a:lnTo>
                      <a:pt x="1781" y="10824"/>
                    </a:lnTo>
                    <a:cubicBezTo>
                      <a:pt x="1336" y="11977"/>
                      <a:pt x="1113" y="13130"/>
                      <a:pt x="1113" y="14222"/>
                    </a:cubicBezTo>
                    <a:cubicBezTo>
                      <a:pt x="1113" y="15314"/>
                      <a:pt x="1262" y="16346"/>
                      <a:pt x="1633" y="17256"/>
                    </a:cubicBezTo>
                    <a:cubicBezTo>
                      <a:pt x="2004" y="18227"/>
                      <a:pt x="2672" y="18955"/>
                      <a:pt x="3414" y="19561"/>
                    </a:cubicBezTo>
                    <a:cubicBezTo>
                      <a:pt x="4231" y="20168"/>
                      <a:pt x="5270" y="20532"/>
                      <a:pt x="6383" y="20593"/>
                    </a:cubicBezTo>
                    <a:cubicBezTo>
                      <a:pt x="7571" y="20714"/>
                      <a:pt x="8833" y="20532"/>
                      <a:pt x="10169" y="20108"/>
                    </a:cubicBezTo>
                    <a:cubicBezTo>
                      <a:pt x="11579" y="19622"/>
                      <a:pt x="12990" y="18894"/>
                      <a:pt x="14252" y="17923"/>
                    </a:cubicBezTo>
                    <a:cubicBezTo>
                      <a:pt x="15662" y="16892"/>
                      <a:pt x="16849" y="15618"/>
                      <a:pt x="17889" y="14222"/>
                    </a:cubicBezTo>
                    <a:cubicBezTo>
                      <a:pt x="18928" y="12766"/>
                      <a:pt x="19596" y="11310"/>
                      <a:pt x="20041" y="9793"/>
                    </a:cubicBezTo>
                    <a:cubicBezTo>
                      <a:pt x="20412" y="8397"/>
                      <a:pt x="20487" y="7063"/>
                      <a:pt x="20338" y="5788"/>
                    </a:cubicBezTo>
                    <a:cubicBezTo>
                      <a:pt x="20116" y="4636"/>
                      <a:pt x="19670" y="3604"/>
                      <a:pt x="19002" y="2815"/>
                    </a:cubicBezTo>
                    <a:cubicBezTo>
                      <a:pt x="18334" y="2027"/>
                      <a:pt x="17443" y="1541"/>
                      <a:pt x="16404" y="1238"/>
                    </a:cubicBezTo>
                    <a:cubicBezTo>
                      <a:pt x="15365" y="934"/>
                      <a:pt x="14252" y="934"/>
                      <a:pt x="13064" y="1116"/>
                    </a:cubicBezTo>
                    <a:cubicBezTo>
                      <a:pt x="11951" y="1298"/>
                      <a:pt x="10763" y="1663"/>
                      <a:pt x="9575" y="2269"/>
                    </a:cubicBezTo>
                    <a:cubicBezTo>
                      <a:pt x="8462" y="2815"/>
                      <a:pt x="7348" y="3543"/>
                      <a:pt x="6309" y="4454"/>
                    </a:cubicBezTo>
                    <a:cubicBezTo>
                      <a:pt x="4305" y="6152"/>
                      <a:pt x="2598" y="8519"/>
                      <a:pt x="1781" y="10824"/>
                    </a:cubicBezTo>
                    <a:close/>
                  </a:path>
                </a:pathLst>
              </a:custGeom>
              <a:solidFill>
                <a:srgbClr val="D3D3D3"/>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Montserrat" panose="00000500000000000000" pitchFamily="2" charset="0"/>
                </a:endParaRPr>
              </a:p>
            </p:txBody>
          </p:sp>
          <p:sp>
            <p:nvSpPr>
              <p:cNvPr id="28" name="Shape">
                <a:extLst>
                  <a:ext uri="{FF2B5EF4-FFF2-40B4-BE49-F238E27FC236}">
                    <a16:creationId xmlns:a16="http://schemas.microsoft.com/office/drawing/2014/main" id="{A4E6D1BF-670F-D9A8-5FA6-C8D75879A8B3}"/>
                  </a:ext>
                </a:extLst>
              </p:cNvPr>
              <p:cNvSpPr/>
              <p:nvPr/>
            </p:nvSpPr>
            <p:spPr>
              <a:xfrm rot="1800000">
                <a:off x="5109844" y="3180047"/>
                <a:ext cx="805655" cy="979281"/>
              </a:xfrm>
              <a:custGeom>
                <a:avLst/>
                <a:gdLst/>
                <a:ahLst/>
                <a:cxnLst>
                  <a:cxn ang="0">
                    <a:pos x="wd2" y="hd2"/>
                  </a:cxn>
                  <a:cxn ang="5400000">
                    <a:pos x="wd2" y="hd2"/>
                  </a:cxn>
                  <a:cxn ang="10800000">
                    <a:pos x="wd2" y="hd2"/>
                  </a:cxn>
                  <a:cxn ang="16200000">
                    <a:pos x="wd2" y="hd2"/>
                  </a:cxn>
                </a:cxnLst>
                <a:rect l="0" t="0" r="r" b="b"/>
                <a:pathLst>
                  <a:path w="21439" h="21435" extrusionOk="0">
                    <a:moveTo>
                      <a:pt x="21022" y="11597"/>
                    </a:moveTo>
                    <a:cubicBezTo>
                      <a:pt x="21466" y="13118"/>
                      <a:pt x="21540" y="14579"/>
                      <a:pt x="21318" y="15917"/>
                    </a:cubicBezTo>
                    <a:cubicBezTo>
                      <a:pt x="21096" y="17195"/>
                      <a:pt x="20578" y="18351"/>
                      <a:pt x="19765" y="19264"/>
                    </a:cubicBezTo>
                    <a:cubicBezTo>
                      <a:pt x="18951" y="20176"/>
                      <a:pt x="17915" y="20785"/>
                      <a:pt x="16658" y="21150"/>
                    </a:cubicBezTo>
                    <a:cubicBezTo>
                      <a:pt x="15474" y="21454"/>
                      <a:pt x="14217" y="21515"/>
                      <a:pt x="12811" y="21332"/>
                    </a:cubicBezTo>
                    <a:cubicBezTo>
                      <a:pt x="11554" y="21150"/>
                      <a:pt x="10296" y="20724"/>
                      <a:pt x="9039" y="20055"/>
                    </a:cubicBezTo>
                    <a:cubicBezTo>
                      <a:pt x="7855" y="19446"/>
                      <a:pt x="6671" y="18655"/>
                      <a:pt x="5562" y="17743"/>
                    </a:cubicBezTo>
                    <a:cubicBezTo>
                      <a:pt x="3417" y="15856"/>
                      <a:pt x="1641" y="13423"/>
                      <a:pt x="754" y="10928"/>
                    </a:cubicBezTo>
                    <a:lnTo>
                      <a:pt x="754" y="10928"/>
                    </a:lnTo>
                    <a:cubicBezTo>
                      <a:pt x="310" y="9711"/>
                      <a:pt x="88" y="8494"/>
                      <a:pt x="14" y="7338"/>
                    </a:cubicBezTo>
                    <a:cubicBezTo>
                      <a:pt x="-60" y="6121"/>
                      <a:pt x="162" y="5026"/>
                      <a:pt x="606" y="3992"/>
                    </a:cubicBezTo>
                    <a:cubicBezTo>
                      <a:pt x="1050" y="2896"/>
                      <a:pt x="1789" y="1984"/>
                      <a:pt x="2677" y="1314"/>
                    </a:cubicBezTo>
                    <a:cubicBezTo>
                      <a:pt x="3639" y="584"/>
                      <a:pt x="4896" y="158"/>
                      <a:pt x="6228" y="37"/>
                    </a:cubicBezTo>
                    <a:cubicBezTo>
                      <a:pt x="7559" y="-85"/>
                      <a:pt x="9039" y="98"/>
                      <a:pt x="10518" y="584"/>
                    </a:cubicBezTo>
                    <a:cubicBezTo>
                      <a:pt x="12071" y="1071"/>
                      <a:pt x="13551" y="1862"/>
                      <a:pt x="14882" y="2896"/>
                    </a:cubicBezTo>
                    <a:cubicBezTo>
                      <a:pt x="16362" y="3992"/>
                      <a:pt x="17619" y="5330"/>
                      <a:pt x="18729" y="6851"/>
                    </a:cubicBezTo>
                    <a:cubicBezTo>
                      <a:pt x="19765" y="8433"/>
                      <a:pt x="20578" y="10015"/>
                      <a:pt x="21022" y="11597"/>
                    </a:cubicBezTo>
                    <a:close/>
                    <a:moveTo>
                      <a:pt x="6302" y="17195"/>
                    </a:moveTo>
                    <a:cubicBezTo>
                      <a:pt x="7337" y="18047"/>
                      <a:pt x="8373" y="18777"/>
                      <a:pt x="9556" y="19385"/>
                    </a:cubicBezTo>
                    <a:cubicBezTo>
                      <a:pt x="10740" y="19994"/>
                      <a:pt x="11850" y="20359"/>
                      <a:pt x="13033" y="20541"/>
                    </a:cubicBezTo>
                    <a:cubicBezTo>
                      <a:pt x="14217" y="20724"/>
                      <a:pt x="15326" y="20663"/>
                      <a:pt x="16362" y="20420"/>
                    </a:cubicBezTo>
                    <a:cubicBezTo>
                      <a:pt x="17398" y="20116"/>
                      <a:pt x="18285" y="19568"/>
                      <a:pt x="18951" y="18838"/>
                    </a:cubicBezTo>
                    <a:cubicBezTo>
                      <a:pt x="19617" y="18047"/>
                      <a:pt x="20135" y="17073"/>
                      <a:pt x="20283" y="15856"/>
                    </a:cubicBezTo>
                    <a:cubicBezTo>
                      <a:pt x="20504" y="14639"/>
                      <a:pt x="20430" y="13301"/>
                      <a:pt x="19987" y="11841"/>
                    </a:cubicBezTo>
                    <a:cubicBezTo>
                      <a:pt x="19543" y="10319"/>
                      <a:pt x="18877" y="8859"/>
                      <a:pt x="17841" y="7399"/>
                    </a:cubicBezTo>
                    <a:cubicBezTo>
                      <a:pt x="16806" y="5939"/>
                      <a:pt x="15622" y="4722"/>
                      <a:pt x="14217" y="3687"/>
                    </a:cubicBezTo>
                    <a:cubicBezTo>
                      <a:pt x="12885" y="2714"/>
                      <a:pt x="11554" y="1984"/>
                      <a:pt x="10148" y="1497"/>
                    </a:cubicBezTo>
                    <a:cubicBezTo>
                      <a:pt x="8817" y="1071"/>
                      <a:pt x="7559" y="889"/>
                      <a:pt x="6376" y="1010"/>
                    </a:cubicBezTo>
                    <a:cubicBezTo>
                      <a:pt x="5266" y="1132"/>
                      <a:pt x="4230" y="1436"/>
                      <a:pt x="3417" y="2045"/>
                    </a:cubicBezTo>
                    <a:cubicBezTo>
                      <a:pt x="2603" y="2592"/>
                      <a:pt x="2011" y="3383"/>
                      <a:pt x="1641" y="4357"/>
                    </a:cubicBezTo>
                    <a:cubicBezTo>
                      <a:pt x="1271" y="5269"/>
                      <a:pt x="1124" y="6243"/>
                      <a:pt x="1124" y="7399"/>
                    </a:cubicBezTo>
                    <a:cubicBezTo>
                      <a:pt x="1124" y="8494"/>
                      <a:pt x="1419" y="9650"/>
                      <a:pt x="1789" y="10806"/>
                    </a:cubicBezTo>
                    <a:lnTo>
                      <a:pt x="1789" y="10806"/>
                    </a:lnTo>
                    <a:cubicBezTo>
                      <a:pt x="2603" y="13058"/>
                      <a:pt x="4304" y="15370"/>
                      <a:pt x="6302" y="17195"/>
                    </a:cubicBezTo>
                    <a:close/>
                  </a:path>
                </a:pathLst>
              </a:custGeom>
              <a:solidFill>
                <a:srgbClr val="D3D3D3"/>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Montserrat" panose="00000500000000000000" pitchFamily="2" charset="0"/>
                </a:endParaRPr>
              </a:p>
            </p:txBody>
          </p:sp>
          <p:sp>
            <p:nvSpPr>
              <p:cNvPr id="35" name="Shape">
                <a:extLst>
                  <a:ext uri="{FF2B5EF4-FFF2-40B4-BE49-F238E27FC236}">
                    <a16:creationId xmlns:a16="http://schemas.microsoft.com/office/drawing/2014/main" id="{849833BA-5498-121D-7E19-F3B09D76CAA2}"/>
                  </a:ext>
                </a:extLst>
              </p:cNvPr>
              <p:cNvSpPr/>
              <p:nvPr/>
            </p:nvSpPr>
            <p:spPr>
              <a:xfrm rot="1800000">
                <a:off x="5487469" y="4222784"/>
                <a:ext cx="1054508" cy="693552"/>
              </a:xfrm>
              <a:custGeom>
                <a:avLst/>
                <a:gdLst/>
                <a:ahLst/>
                <a:cxnLst>
                  <a:cxn ang="0">
                    <a:pos x="wd2" y="hd2"/>
                  </a:cxn>
                  <a:cxn ang="5400000">
                    <a:pos x="wd2" y="hd2"/>
                  </a:cxn>
                  <a:cxn ang="10800000">
                    <a:pos x="wd2" y="hd2"/>
                  </a:cxn>
                  <a:cxn ang="16200000">
                    <a:pos x="wd2" y="hd2"/>
                  </a:cxn>
                </a:cxnLst>
                <a:rect l="0" t="0" r="r" b="b"/>
                <a:pathLst>
                  <a:path w="21394" h="21386" extrusionOk="0">
                    <a:moveTo>
                      <a:pt x="10679" y="0"/>
                    </a:moveTo>
                    <a:cubicBezTo>
                      <a:pt x="12314" y="0"/>
                      <a:pt x="13837" y="343"/>
                      <a:pt x="15303" y="1029"/>
                    </a:cubicBezTo>
                    <a:cubicBezTo>
                      <a:pt x="16657" y="1714"/>
                      <a:pt x="17898" y="2571"/>
                      <a:pt x="18856" y="3771"/>
                    </a:cubicBezTo>
                    <a:cubicBezTo>
                      <a:pt x="19815" y="4886"/>
                      <a:pt x="20548" y="6257"/>
                      <a:pt x="20943" y="7629"/>
                    </a:cubicBezTo>
                    <a:cubicBezTo>
                      <a:pt x="21394" y="9086"/>
                      <a:pt x="21507" y="10543"/>
                      <a:pt x="21281" y="12086"/>
                    </a:cubicBezTo>
                    <a:cubicBezTo>
                      <a:pt x="21112" y="13543"/>
                      <a:pt x="20661" y="14829"/>
                      <a:pt x="19928" y="16029"/>
                    </a:cubicBezTo>
                    <a:cubicBezTo>
                      <a:pt x="19308" y="17143"/>
                      <a:pt x="18462" y="18086"/>
                      <a:pt x="17503" y="18943"/>
                    </a:cubicBezTo>
                    <a:cubicBezTo>
                      <a:pt x="16544" y="19714"/>
                      <a:pt x="15473" y="20314"/>
                      <a:pt x="14345" y="20743"/>
                    </a:cubicBezTo>
                    <a:lnTo>
                      <a:pt x="14345" y="20743"/>
                    </a:lnTo>
                    <a:cubicBezTo>
                      <a:pt x="11976" y="21600"/>
                      <a:pt x="9382" y="21600"/>
                      <a:pt x="7013" y="20743"/>
                    </a:cubicBezTo>
                    <a:cubicBezTo>
                      <a:pt x="5885" y="20314"/>
                      <a:pt x="4814" y="19714"/>
                      <a:pt x="3855" y="18943"/>
                    </a:cubicBezTo>
                    <a:cubicBezTo>
                      <a:pt x="2840" y="18086"/>
                      <a:pt x="2050" y="17143"/>
                      <a:pt x="1430" y="16029"/>
                    </a:cubicBezTo>
                    <a:cubicBezTo>
                      <a:pt x="753" y="14829"/>
                      <a:pt x="302" y="13457"/>
                      <a:pt x="76" y="12086"/>
                    </a:cubicBezTo>
                    <a:cubicBezTo>
                      <a:pt x="-93" y="10543"/>
                      <a:pt x="20" y="9086"/>
                      <a:pt x="415" y="7629"/>
                    </a:cubicBezTo>
                    <a:cubicBezTo>
                      <a:pt x="809" y="6171"/>
                      <a:pt x="1542" y="4886"/>
                      <a:pt x="2501" y="3771"/>
                    </a:cubicBezTo>
                    <a:cubicBezTo>
                      <a:pt x="3460" y="2571"/>
                      <a:pt x="4701" y="1714"/>
                      <a:pt x="6054" y="1029"/>
                    </a:cubicBezTo>
                    <a:cubicBezTo>
                      <a:pt x="7464" y="343"/>
                      <a:pt x="9043" y="0"/>
                      <a:pt x="10679" y="0"/>
                    </a:cubicBezTo>
                    <a:close/>
                    <a:moveTo>
                      <a:pt x="14119" y="19714"/>
                    </a:moveTo>
                    <a:lnTo>
                      <a:pt x="14119" y="19714"/>
                    </a:lnTo>
                    <a:cubicBezTo>
                      <a:pt x="15191" y="19286"/>
                      <a:pt x="16206" y="18771"/>
                      <a:pt x="17108" y="18000"/>
                    </a:cubicBezTo>
                    <a:cubicBezTo>
                      <a:pt x="18010" y="17229"/>
                      <a:pt x="18744" y="16371"/>
                      <a:pt x="19364" y="15343"/>
                    </a:cubicBezTo>
                    <a:cubicBezTo>
                      <a:pt x="19984" y="14314"/>
                      <a:pt x="20379" y="13114"/>
                      <a:pt x="20492" y="11914"/>
                    </a:cubicBezTo>
                    <a:cubicBezTo>
                      <a:pt x="20661" y="10629"/>
                      <a:pt x="20548" y="9429"/>
                      <a:pt x="20210" y="8229"/>
                    </a:cubicBezTo>
                    <a:cubicBezTo>
                      <a:pt x="19815" y="6943"/>
                      <a:pt x="19195" y="5829"/>
                      <a:pt x="18349" y="4800"/>
                    </a:cubicBezTo>
                    <a:cubicBezTo>
                      <a:pt x="17446" y="3686"/>
                      <a:pt x="16319" y="2829"/>
                      <a:pt x="15021" y="2229"/>
                    </a:cubicBezTo>
                    <a:cubicBezTo>
                      <a:pt x="13668" y="1543"/>
                      <a:pt x="12202" y="1200"/>
                      <a:pt x="10622" y="1200"/>
                    </a:cubicBezTo>
                    <a:cubicBezTo>
                      <a:pt x="9100" y="1200"/>
                      <a:pt x="7633" y="1543"/>
                      <a:pt x="6223" y="2229"/>
                    </a:cubicBezTo>
                    <a:cubicBezTo>
                      <a:pt x="4926" y="2829"/>
                      <a:pt x="3798" y="3686"/>
                      <a:pt x="2896" y="4800"/>
                    </a:cubicBezTo>
                    <a:cubicBezTo>
                      <a:pt x="2050" y="5829"/>
                      <a:pt x="1430" y="6943"/>
                      <a:pt x="1035" y="8229"/>
                    </a:cubicBezTo>
                    <a:cubicBezTo>
                      <a:pt x="697" y="9429"/>
                      <a:pt x="584" y="10714"/>
                      <a:pt x="753" y="11914"/>
                    </a:cubicBezTo>
                    <a:cubicBezTo>
                      <a:pt x="922" y="13114"/>
                      <a:pt x="1317" y="14314"/>
                      <a:pt x="1881" y="15343"/>
                    </a:cubicBezTo>
                    <a:cubicBezTo>
                      <a:pt x="2445" y="16371"/>
                      <a:pt x="3234" y="17229"/>
                      <a:pt x="4137" y="18000"/>
                    </a:cubicBezTo>
                    <a:cubicBezTo>
                      <a:pt x="5039" y="18771"/>
                      <a:pt x="5998" y="19286"/>
                      <a:pt x="7126" y="19714"/>
                    </a:cubicBezTo>
                    <a:cubicBezTo>
                      <a:pt x="9382" y="20486"/>
                      <a:pt x="11920" y="20486"/>
                      <a:pt x="14119" y="19714"/>
                    </a:cubicBezTo>
                    <a:close/>
                  </a:path>
                </a:pathLst>
              </a:custGeom>
              <a:solidFill>
                <a:srgbClr val="D3D3D3"/>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Montserrat" panose="00000500000000000000" pitchFamily="2" charset="0"/>
                </a:endParaRPr>
              </a:p>
            </p:txBody>
          </p:sp>
          <p:pic>
            <p:nvPicPr>
              <p:cNvPr id="38" name="Graphic 68" descr="Aperture outline">
                <a:extLst>
                  <a:ext uri="{FF2B5EF4-FFF2-40B4-BE49-F238E27FC236}">
                    <a16:creationId xmlns:a16="http://schemas.microsoft.com/office/drawing/2014/main" id="{938E9101-BBCB-A2D6-7887-65A3D507D4F9}"/>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000781" y="3069950"/>
                <a:ext cx="1199475" cy="1199475"/>
              </a:xfrm>
              <a:prstGeom prst="rect">
                <a:avLst/>
              </a:prstGeom>
            </p:spPr>
          </p:pic>
          <p:grpSp>
            <p:nvGrpSpPr>
              <p:cNvPr id="42" name="Group 41">
                <a:extLst>
                  <a:ext uri="{FF2B5EF4-FFF2-40B4-BE49-F238E27FC236}">
                    <a16:creationId xmlns:a16="http://schemas.microsoft.com/office/drawing/2014/main" id="{40B65792-1FE5-573F-ADF4-3DBDF2E45B95}"/>
                  </a:ext>
                </a:extLst>
              </p:cNvPr>
              <p:cNvGrpSpPr/>
              <p:nvPr/>
            </p:nvGrpSpPr>
            <p:grpSpPr>
              <a:xfrm>
                <a:off x="4765614" y="4330048"/>
                <a:ext cx="1661436" cy="1743591"/>
                <a:chOff x="4376596" y="4264358"/>
                <a:chExt cx="1661436" cy="1743591"/>
              </a:xfrm>
            </p:grpSpPr>
            <p:sp>
              <p:nvSpPr>
                <p:cNvPr id="78" name="Oval">
                  <a:extLst>
                    <a:ext uri="{FF2B5EF4-FFF2-40B4-BE49-F238E27FC236}">
                      <a16:creationId xmlns:a16="http://schemas.microsoft.com/office/drawing/2014/main" id="{C85A70D4-C415-037C-94CA-4780164BF2AB}"/>
                    </a:ext>
                  </a:extLst>
                </p:cNvPr>
                <p:cNvSpPr/>
                <p:nvPr/>
              </p:nvSpPr>
              <p:spPr>
                <a:xfrm rot="1800000">
                  <a:off x="4376596" y="5179576"/>
                  <a:ext cx="1267574" cy="828373"/>
                </a:xfrm>
                <a:prstGeom prst="ellipse">
                  <a:avLst/>
                </a:prstGeom>
                <a:solidFill>
                  <a:schemeClr val="tx2"/>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Montserrat" panose="00000500000000000000" pitchFamily="2" charset="0"/>
                  </a:endParaRPr>
                </a:p>
              </p:txBody>
            </p:sp>
            <p:sp>
              <p:nvSpPr>
                <p:cNvPr id="79" name="Shape">
                  <a:extLst>
                    <a:ext uri="{FF2B5EF4-FFF2-40B4-BE49-F238E27FC236}">
                      <a16:creationId xmlns:a16="http://schemas.microsoft.com/office/drawing/2014/main" id="{19E3BE4A-1BE9-33AB-0B75-2AA63731875E}"/>
                    </a:ext>
                  </a:extLst>
                </p:cNvPr>
                <p:cNvSpPr/>
                <p:nvPr/>
              </p:nvSpPr>
              <p:spPr>
                <a:xfrm rot="1800000">
                  <a:off x="4809373" y="4264358"/>
                  <a:ext cx="1228659" cy="1227031"/>
                </a:xfrm>
                <a:custGeom>
                  <a:avLst/>
                  <a:gdLst/>
                  <a:ahLst/>
                  <a:cxnLst>
                    <a:cxn ang="0">
                      <a:pos x="wd2" y="hd2"/>
                    </a:cxn>
                    <a:cxn ang="5400000">
                      <a:pos x="wd2" y="hd2"/>
                    </a:cxn>
                    <a:cxn ang="10800000">
                      <a:pos x="wd2" y="hd2"/>
                    </a:cxn>
                    <a:cxn ang="16200000">
                      <a:pos x="wd2" y="hd2"/>
                    </a:cxn>
                  </a:cxnLst>
                  <a:rect l="0" t="0" r="r" b="b"/>
                  <a:pathLst>
                    <a:path w="21600" h="21571" extrusionOk="0">
                      <a:moveTo>
                        <a:pt x="98" y="21453"/>
                      </a:moveTo>
                      <a:cubicBezTo>
                        <a:pt x="1955" y="18717"/>
                        <a:pt x="6060" y="16811"/>
                        <a:pt x="10800" y="16811"/>
                      </a:cubicBezTo>
                      <a:cubicBezTo>
                        <a:pt x="15589" y="16811"/>
                        <a:pt x="19694" y="18766"/>
                        <a:pt x="21551" y="21551"/>
                      </a:cubicBezTo>
                      <a:cubicBezTo>
                        <a:pt x="21551" y="21600"/>
                        <a:pt x="21600" y="21551"/>
                        <a:pt x="21600" y="21502"/>
                      </a:cubicBezTo>
                      <a:lnTo>
                        <a:pt x="18375" y="5669"/>
                      </a:lnTo>
                      <a:cubicBezTo>
                        <a:pt x="17739" y="2688"/>
                        <a:pt x="15003" y="0"/>
                        <a:pt x="10800" y="0"/>
                      </a:cubicBezTo>
                      <a:cubicBezTo>
                        <a:pt x="6597" y="0"/>
                        <a:pt x="3763" y="2639"/>
                        <a:pt x="3225" y="5669"/>
                      </a:cubicBezTo>
                      <a:lnTo>
                        <a:pt x="0" y="21405"/>
                      </a:lnTo>
                      <a:cubicBezTo>
                        <a:pt x="0" y="21502"/>
                        <a:pt x="49" y="21502"/>
                        <a:pt x="98" y="21453"/>
                      </a:cubicBezTo>
                      <a:close/>
                    </a:path>
                  </a:pathLst>
                </a:custGeom>
                <a:solidFill>
                  <a:schemeClr val="tx2"/>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Montserrat" panose="00000500000000000000" pitchFamily="2" charset="0"/>
                  </a:endParaRPr>
                </a:p>
              </p:txBody>
            </p:sp>
          </p:grpSp>
          <p:grpSp>
            <p:nvGrpSpPr>
              <p:cNvPr id="43" name="Group 42">
                <a:extLst>
                  <a:ext uri="{FF2B5EF4-FFF2-40B4-BE49-F238E27FC236}">
                    <a16:creationId xmlns:a16="http://schemas.microsoft.com/office/drawing/2014/main" id="{CB73477C-B0CA-506F-E4B8-74653240C170}"/>
                  </a:ext>
                </a:extLst>
              </p:cNvPr>
              <p:cNvGrpSpPr/>
              <p:nvPr/>
            </p:nvGrpSpPr>
            <p:grpSpPr>
              <a:xfrm>
                <a:off x="6722486" y="4330047"/>
                <a:ext cx="1661435" cy="1743592"/>
                <a:chOff x="6333468" y="4264357"/>
                <a:chExt cx="1661435" cy="1743592"/>
              </a:xfrm>
            </p:grpSpPr>
            <p:sp>
              <p:nvSpPr>
                <p:cNvPr id="76" name="Oval">
                  <a:extLst>
                    <a:ext uri="{FF2B5EF4-FFF2-40B4-BE49-F238E27FC236}">
                      <a16:creationId xmlns:a16="http://schemas.microsoft.com/office/drawing/2014/main" id="{7F1D00B8-39E2-C090-5A83-9AAD89087CE7}"/>
                    </a:ext>
                  </a:extLst>
                </p:cNvPr>
                <p:cNvSpPr/>
                <p:nvPr/>
              </p:nvSpPr>
              <p:spPr>
                <a:xfrm rot="19800000">
                  <a:off x="6727329" y="5179576"/>
                  <a:ext cx="1267574" cy="828373"/>
                </a:xfrm>
                <a:prstGeom prst="ellipse">
                  <a:avLst/>
                </a:prstGeom>
                <a:solidFill>
                  <a:schemeClr val="bg2">
                    <a:lumMod val="50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Montserrat" panose="00000500000000000000" pitchFamily="2" charset="0"/>
                  </a:endParaRPr>
                </a:p>
              </p:txBody>
            </p:sp>
            <p:sp>
              <p:nvSpPr>
                <p:cNvPr id="77" name="Shape">
                  <a:extLst>
                    <a:ext uri="{FF2B5EF4-FFF2-40B4-BE49-F238E27FC236}">
                      <a16:creationId xmlns:a16="http://schemas.microsoft.com/office/drawing/2014/main" id="{36EABACF-45CB-B8D9-E61E-B9480C48F580}"/>
                    </a:ext>
                  </a:extLst>
                </p:cNvPr>
                <p:cNvSpPr/>
                <p:nvPr/>
              </p:nvSpPr>
              <p:spPr>
                <a:xfrm rot="19800000">
                  <a:off x="6333468" y="4264357"/>
                  <a:ext cx="1228659" cy="1227031"/>
                </a:xfrm>
                <a:custGeom>
                  <a:avLst/>
                  <a:gdLst/>
                  <a:ahLst/>
                  <a:cxnLst>
                    <a:cxn ang="0">
                      <a:pos x="wd2" y="hd2"/>
                    </a:cxn>
                    <a:cxn ang="5400000">
                      <a:pos x="wd2" y="hd2"/>
                    </a:cxn>
                    <a:cxn ang="10800000">
                      <a:pos x="wd2" y="hd2"/>
                    </a:cxn>
                    <a:cxn ang="16200000">
                      <a:pos x="wd2" y="hd2"/>
                    </a:cxn>
                  </a:cxnLst>
                  <a:rect l="0" t="0" r="r" b="b"/>
                  <a:pathLst>
                    <a:path w="21600" h="21571" extrusionOk="0">
                      <a:moveTo>
                        <a:pt x="98" y="21453"/>
                      </a:moveTo>
                      <a:cubicBezTo>
                        <a:pt x="1955" y="18717"/>
                        <a:pt x="6060" y="16811"/>
                        <a:pt x="10800" y="16811"/>
                      </a:cubicBezTo>
                      <a:cubicBezTo>
                        <a:pt x="15589" y="16811"/>
                        <a:pt x="19694" y="18766"/>
                        <a:pt x="21551" y="21551"/>
                      </a:cubicBezTo>
                      <a:cubicBezTo>
                        <a:pt x="21551" y="21600"/>
                        <a:pt x="21600" y="21551"/>
                        <a:pt x="21600" y="21502"/>
                      </a:cubicBezTo>
                      <a:lnTo>
                        <a:pt x="18375" y="5669"/>
                      </a:lnTo>
                      <a:cubicBezTo>
                        <a:pt x="17739" y="2688"/>
                        <a:pt x="15003" y="0"/>
                        <a:pt x="10800" y="0"/>
                      </a:cubicBezTo>
                      <a:cubicBezTo>
                        <a:pt x="6597" y="0"/>
                        <a:pt x="3763" y="2639"/>
                        <a:pt x="3225" y="5669"/>
                      </a:cubicBezTo>
                      <a:lnTo>
                        <a:pt x="0" y="21405"/>
                      </a:lnTo>
                      <a:cubicBezTo>
                        <a:pt x="0" y="21502"/>
                        <a:pt x="49" y="21502"/>
                        <a:pt x="98" y="21453"/>
                      </a:cubicBezTo>
                      <a:close/>
                    </a:path>
                  </a:pathLst>
                </a:custGeom>
                <a:solidFill>
                  <a:schemeClr val="bg2">
                    <a:lumMod val="50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Montserrat" panose="00000500000000000000" pitchFamily="2" charset="0"/>
                  </a:endParaRPr>
                </a:p>
              </p:txBody>
            </p:sp>
          </p:grpSp>
          <p:grpSp>
            <p:nvGrpSpPr>
              <p:cNvPr id="51" name="Group 50">
                <a:extLst>
                  <a:ext uri="{FF2B5EF4-FFF2-40B4-BE49-F238E27FC236}">
                    <a16:creationId xmlns:a16="http://schemas.microsoft.com/office/drawing/2014/main" id="{46515CAB-38E4-4B45-815F-8C62F5CE80DB}"/>
                  </a:ext>
                </a:extLst>
              </p:cNvPr>
              <p:cNvGrpSpPr/>
              <p:nvPr/>
            </p:nvGrpSpPr>
            <p:grpSpPr>
              <a:xfrm>
                <a:off x="6722483" y="1229630"/>
                <a:ext cx="1661436" cy="1743591"/>
                <a:chOff x="6333465" y="1163940"/>
                <a:chExt cx="1661436" cy="1743591"/>
              </a:xfrm>
            </p:grpSpPr>
            <p:sp>
              <p:nvSpPr>
                <p:cNvPr id="74" name="Oval">
                  <a:extLst>
                    <a:ext uri="{FF2B5EF4-FFF2-40B4-BE49-F238E27FC236}">
                      <a16:creationId xmlns:a16="http://schemas.microsoft.com/office/drawing/2014/main" id="{925F779F-B181-1B52-F4EE-B366654CD541}"/>
                    </a:ext>
                  </a:extLst>
                </p:cNvPr>
                <p:cNvSpPr/>
                <p:nvPr/>
              </p:nvSpPr>
              <p:spPr>
                <a:xfrm rot="12600000">
                  <a:off x="6727327" y="1163940"/>
                  <a:ext cx="1267574" cy="828373"/>
                </a:xfrm>
                <a:prstGeom prst="ellipse">
                  <a:avLst/>
                </a:prstGeom>
                <a:solidFill>
                  <a:schemeClr val="tx1">
                    <a:lumMod val="95000"/>
                    <a:lumOff val="5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Montserrat" panose="00000500000000000000" pitchFamily="2" charset="0"/>
                  </a:endParaRPr>
                </a:p>
              </p:txBody>
            </p:sp>
            <p:sp>
              <p:nvSpPr>
                <p:cNvPr id="75" name="Shape">
                  <a:extLst>
                    <a:ext uri="{FF2B5EF4-FFF2-40B4-BE49-F238E27FC236}">
                      <a16:creationId xmlns:a16="http://schemas.microsoft.com/office/drawing/2014/main" id="{098CAF66-9D78-7BE1-456A-B9345DE240D0}"/>
                    </a:ext>
                  </a:extLst>
                </p:cNvPr>
                <p:cNvSpPr/>
                <p:nvPr/>
              </p:nvSpPr>
              <p:spPr>
                <a:xfrm rot="12600000">
                  <a:off x="6333465" y="1680500"/>
                  <a:ext cx="1228659" cy="1227031"/>
                </a:xfrm>
                <a:custGeom>
                  <a:avLst/>
                  <a:gdLst/>
                  <a:ahLst/>
                  <a:cxnLst>
                    <a:cxn ang="0">
                      <a:pos x="wd2" y="hd2"/>
                    </a:cxn>
                    <a:cxn ang="5400000">
                      <a:pos x="wd2" y="hd2"/>
                    </a:cxn>
                    <a:cxn ang="10800000">
                      <a:pos x="wd2" y="hd2"/>
                    </a:cxn>
                    <a:cxn ang="16200000">
                      <a:pos x="wd2" y="hd2"/>
                    </a:cxn>
                  </a:cxnLst>
                  <a:rect l="0" t="0" r="r" b="b"/>
                  <a:pathLst>
                    <a:path w="21600" h="21571" extrusionOk="0">
                      <a:moveTo>
                        <a:pt x="98" y="21453"/>
                      </a:moveTo>
                      <a:cubicBezTo>
                        <a:pt x="1955" y="18717"/>
                        <a:pt x="6060" y="16811"/>
                        <a:pt x="10800" y="16811"/>
                      </a:cubicBezTo>
                      <a:cubicBezTo>
                        <a:pt x="15589" y="16811"/>
                        <a:pt x="19694" y="18766"/>
                        <a:pt x="21551" y="21551"/>
                      </a:cubicBezTo>
                      <a:cubicBezTo>
                        <a:pt x="21551" y="21600"/>
                        <a:pt x="21600" y="21551"/>
                        <a:pt x="21600" y="21502"/>
                      </a:cubicBezTo>
                      <a:lnTo>
                        <a:pt x="18375" y="5669"/>
                      </a:lnTo>
                      <a:cubicBezTo>
                        <a:pt x="17739" y="2688"/>
                        <a:pt x="15003" y="0"/>
                        <a:pt x="10800" y="0"/>
                      </a:cubicBezTo>
                      <a:cubicBezTo>
                        <a:pt x="6597" y="0"/>
                        <a:pt x="3763" y="2639"/>
                        <a:pt x="3225" y="5669"/>
                      </a:cubicBezTo>
                      <a:lnTo>
                        <a:pt x="0" y="21405"/>
                      </a:lnTo>
                      <a:cubicBezTo>
                        <a:pt x="0" y="21502"/>
                        <a:pt x="49" y="21502"/>
                        <a:pt x="98" y="21453"/>
                      </a:cubicBezTo>
                      <a:close/>
                    </a:path>
                  </a:pathLst>
                </a:custGeom>
                <a:solidFill>
                  <a:schemeClr val="tx1">
                    <a:lumMod val="95000"/>
                    <a:lumOff val="5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Montserrat" panose="00000500000000000000" pitchFamily="2" charset="0"/>
                  </a:endParaRPr>
                </a:p>
              </p:txBody>
            </p:sp>
          </p:grpSp>
          <p:grpSp>
            <p:nvGrpSpPr>
              <p:cNvPr id="58" name="Group 57">
                <a:extLst>
                  <a:ext uri="{FF2B5EF4-FFF2-40B4-BE49-F238E27FC236}">
                    <a16:creationId xmlns:a16="http://schemas.microsoft.com/office/drawing/2014/main" id="{BC821F20-DB99-F930-DBE8-DC4D9BDE9067}"/>
                  </a:ext>
                </a:extLst>
              </p:cNvPr>
              <p:cNvGrpSpPr/>
              <p:nvPr/>
            </p:nvGrpSpPr>
            <p:grpSpPr>
              <a:xfrm>
                <a:off x="4765612" y="1229630"/>
                <a:ext cx="1661435" cy="1743592"/>
                <a:chOff x="4376594" y="1163940"/>
                <a:chExt cx="1661435" cy="1743592"/>
              </a:xfrm>
              <a:solidFill>
                <a:srgbClr val="112D85"/>
              </a:solidFill>
            </p:grpSpPr>
            <p:sp>
              <p:nvSpPr>
                <p:cNvPr id="72" name="Oval">
                  <a:extLst>
                    <a:ext uri="{FF2B5EF4-FFF2-40B4-BE49-F238E27FC236}">
                      <a16:creationId xmlns:a16="http://schemas.microsoft.com/office/drawing/2014/main" id="{23C8F79F-03CB-A775-CC70-9901AAB7505A}"/>
                    </a:ext>
                  </a:extLst>
                </p:cNvPr>
                <p:cNvSpPr/>
                <p:nvPr/>
              </p:nvSpPr>
              <p:spPr>
                <a:xfrm rot="9000000">
                  <a:off x="4376594" y="1163940"/>
                  <a:ext cx="1267574" cy="828373"/>
                </a:xfrm>
                <a:prstGeom prst="ellipse">
                  <a:avLst/>
                </a:prstGeom>
                <a:solidFill>
                  <a:srgbClr val="002060"/>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Montserrat" panose="00000500000000000000" pitchFamily="2" charset="0"/>
                  </a:endParaRPr>
                </a:p>
              </p:txBody>
            </p:sp>
            <p:sp>
              <p:nvSpPr>
                <p:cNvPr id="73" name="Shape">
                  <a:extLst>
                    <a:ext uri="{FF2B5EF4-FFF2-40B4-BE49-F238E27FC236}">
                      <a16:creationId xmlns:a16="http://schemas.microsoft.com/office/drawing/2014/main" id="{B079AFC8-3360-BC06-5559-9661BC675F9E}"/>
                    </a:ext>
                  </a:extLst>
                </p:cNvPr>
                <p:cNvSpPr/>
                <p:nvPr/>
              </p:nvSpPr>
              <p:spPr>
                <a:xfrm rot="9000000">
                  <a:off x="4809370" y="1680501"/>
                  <a:ext cx="1228659" cy="1227031"/>
                </a:xfrm>
                <a:custGeom>
                  <a:avLst/>
                  <a:gdLst/>
                  <a:ahLst/>
                  <a:cxnLst>
                    <a:cxn ang="0">
                      <a:pos x="wd2" y="hd2"/>
                    </a:cxn>
                    <a:cxn ang="5400000">
                      <a:pos x="wd2" y="hd2"/>
                    </a:cxn>
                    <a:cxn ang="10800000">
                      <a:pos x="wd2" y="hd2"/>
                    </a:cxn>
                    <a:cxn ang="16200000">
                      <a:pos x="wd2" y="hd2"/>
                    </a:cxn>
                  </a:cxnLst>
                  <a:rect l="0" t="0" r="r" b="b"/>
                  <a:pathLst>
                    <a:path w="21600" h="21571" extrusionOk="0">
                      <a:moveTo>
                        <a:pt x="98" y="21453"/>
                      </a:moveTo>
                      <a:cubicBezTo>
                        <a:pt x="1955" y="18717"/>
                        <a:pt x="6060" y="16811"/>
                        <a:pt x="10800" y="16811"/>
                      </a:cubicBezTo>
                      <a:cubicBezTo>
                        <a:pt x="15589" y="16811"/>
                        <a:pt x="19694" y="18766"/>
                        <a:pt x="21551" y="21551"/>
                      </a:cubicBezTo>
                      <a:cubicBezTo>
                        <a:pt x="21551" y="21600"/>
                        <a:pt x="21600" y="21551"/>
                        <a:pt x="21600" y="21502"/>
                      </a:cubicBezTo>
                      <a:lnTo>
                        <a:pt x="18375" y="5669"/>
                      </a:lnTo>
                      <a:cubicBezTo>
                        <a:pt x="17739" y="2688"/>
                        <a:pt x="15003" y="0"/>
                        <a:pt x="10800" y="0"/>
                      </a:cubicBezTo>
                      <a:cubicBezTo>
                        <a:pt x="6597" y="0"/>
                        <a:pt x="3763" y="2639"/>
                        <a:pt x="3225" y="5669"/>
                      </a:cubicBezTo>
                      <a:lnTo>
                        <a:pt x="0" y="21405"/>
                      </a:lnTo>
                      <a:cubicBezTo>
                        <a:pt x="0" y="21502"/>
                        <a:pt x="49" y="21502"/>
                        <a:pt x="98" y="21453"/>
                      </a:cubicBezTo>
                      <a:close/>
                    </a:path>
                  </a:pathLst>
                </a:custGeom>
                <a:solidFill>
                  <a:srgbClr val="002060"/>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Montserrat" panose="00000500000000000000" pitchFamily="2" charset="0"/>
                  </a:endParaRPr>
                </a:p>
              </p:txBody>
            </p:sp>
          </p:grpSp>
          <p:grpSp>
            <p:nvGrpSpPr>
              <p:cNvPr id="59" name="Group 58">
                <a:extLst>
                  <a:ext uri="{FF2B5EF4-FFF2-40B4-BE49-F238E27FC236}">
                    <a16:creationId xmlns:a16="http://schemas.microsoft.com/office/drawing/2014/main" id="{B360F5F8-5DFC-4119-2F54-1B214A6D90B9}"/>
                  </a:ext>
                </a:extLst>
              </p:cNvPr>
              <p:cNvGrpSpPr/>
              <p:nvPr/>
            </p:nvGrpSpPr>
            <p:grpSpPr>
              <a:xfrm>
                <a:off x="3834200" y="3035901"/>
                <a:ext cx="1854340" cy="1267574"/>
                <a:chOff x="3445182" y="2970211"/>
                <a:chExt cx="1854340" cy="1267574"/>
              </a:xfrm>
            </p:grpSpPr>
            <p:sp>
              <p:nvSpPr>
                <p:cNvPr id="69" name="Oval">
                  <a:extLst>
                    <a:ext uri="{FF2B5EF4-FFF2-40B4-BE49-F238E27FC236}">
                      <a16:creationId xmlns:a16="http://schemas.microsoft.com/office/drawing/2014/main" id="{A8C177FA-9698-9C04-4839-CD5498D91368}"/>
                    </a:ext>
                  </a:extLst>
                </p:cNvPr>
                <p:cNvSpPr/>
                <p:nvPr/>
              </p:nvSpPr>
              <p:spPr>
                <a:xfrm rot="5400000">
                  <a:off x="3225582" y="3189811"/>
                  <a:ext cx="1267574" cy="828373"/>
                </a:xfrm>
                <a:prstGeom prst="ellipse">
                  <a:avLst/>
                </a:prstGeom>
                <a:solidFill>
                  <a:schemeClr val="bg2">
                    <a:lumMod val="75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Montserrat" panose="00000500000000000000" pitchFamily="2" charset="0"/>
                  </a:endParaRPr>
                </a:p>
              </p:txBody>
            </p:sp>
            <p:sp>
              <p:nvSpPr>
                <p:cNvPr id="71" name="Shape">
                  <a:extLst>
                    <a:ext uri="{FF2B5EF4-FFF2-40B4-BE49-F238E27FC236}">
                      <a16:creationId xmlns:a16="http://schemas.microsoft.com/office/drawing/2014/main" id="{A1AF127E-3147-F3ED-2C14-4F7DAD457B60}"/>
                    </a:ext>
                  </a:extLst>
                </p:cNvPr>
                <p:cNvSpPr/>
                <p:nvPr/>
              </p:nvSpPr>
              <p:spPr>
                <a:xfrm rot="5400000">
                  <a:off x="4071677" y="2990482"/>
                  <a:ext cx="1228659" cy="1227031"/>
                </a:xfrm>
                <a:custGeom>
                  <a:avLst/>
                  <a:gdLst/>
                  <a:ahLst/>
                  <a:cxnLst>
                    <a:cxn ang="0">
                      <a:pos x="wd2" y="hd2"/>
                    </a:cxn>
                    <a:cxn ang="5400000">
                      <a:pos x="wd2" y="hd2"/>
                    </a:cxn>
                    <a:cxn ang="10800000">
                      <a:pos x="wd2" y="hd2"/>
                    </a:cxn>
                    <a:cxn ang="16200000">
                      <a:pos x="wd2" y="hd2"/>
                    </a:cxn>
                  </a:cxnLst>
                  <a:rect l="0" t="0" r="r" b="b"/>
                  <a:pathLst>
                    <a:path w="21600" h="21571" extrusionOk="0">
                      <a:moveTo>
                        <a:pt x="98" y="21453"/>
                      </a:moveTo>
                      <a:cubicBezTo>
                        <a:pt x="1955" y="18717"/>
                        <a:pt x="6060" y="16811"/>
                        <a:pt x="10800" y="16811"/>
                      </a:cubicBezTo>
                      <a:cubicBezTo>
                        <a:pt x="15589" y="16811"/>
                        <a:pt x="19694" y="18766"/>
                        <a:pt x="21551" y="21551"/>
                      </a:cubicBezTo>
                      <a:cubicBezTo>
                        <a:pt x="21551" y="21600"/>
                        <a:pt x="21600" y="21551"/>
                        <a:pt x="21600" y="21502"/>
                      </a:cubicBezTo>
                      <a:lnTo>
                        <a:pt x="18375" y="5669"/>
                      </a:lnTo>
                      <a:cubicBezTo>
                        <a:pt x="17739" y="2688"/>
                        <a:pt x="15003" y="0"/>
                        <a:pt x="10800" y="0"/>
                      </a:cubicBezTo>
                      <a:cubicBezTo>
                        <a:pt x="6597" y="0"/>
                        <a:pt x="3763" y="2639"/>
                        <a:pt x="3225" y="5669"/>
                      </a:cubicBezTo>
                      <a:lnTo>
                        <a:pt x="0" y="21405"/>
                      </a:lnTo>
                      <a:cubicBezTo>
                        <a:pt x="0" y="21502"/>
                        <a:pt x="49" y="21502"/>
                        <a:pt x="98" y="21453"/>
                      </a:cubicBezTo>
                      <a:close/>
                    </a:path>
                  </a:pathLst>
                </a:custGeom>
                <a:solidFill>
                  <a:schemeClr val="bg2">
                    <a:lumMod val="75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Montserrat" panose="00000500000000000000" pitchFamily="2" charset="0"/>
                  </a:endParaRPr>
                </a:p>
              </p:txBody>
            </p:sp>
          </p:grpSp>
          <p:grpSp>
            <p:nvGrpSpPr>
              <p:cNvPr id="60" name="Group 59">
                <a:extLst>
                  <a:ext uri="{FF2B5EF4-FFF2-40B4-BE49-F238E27FC236}">
                    <a16:creationId xmlns:a16="http://schemas.microsoft.com/office/drawing/2014/main" id="{96B91C1D-6C3A-4743-5431-7B006D57B403}"/>
                  </a:ext>
                </a:extLst>
              </p:cNvPr>
              <p:cNvGrpSpPr/>
              <p:nvPr/>
            </p:nvGrpSpPr>
            <p:grpSpPr>
              <a:xfrm>
                <a:off x="7482278" y="3035901"/>
                <a:ext cx="1854340" cy="1267574"/>
                <a:chOff x="7093260" y="2970211"/>
                <a:chExt cx="1854340" cy="1267574"/>
              </a:xfrm>
            </p:grpSpPr>
            <p:sp>
              <p:nvSpPr>
                <p:cNvPr id="67" name="Oval">
                  <a:extLst>
                    <a:ext uri="{FF2B5EF4-FFF2-40B4-BE49-F238E27FC236}">
                      <a16:creationId xmlns:a16="http://schemas.microsoft.com/office/drawing/2014/main" id="{6BCFA18E-E231-E29D-FF68-95BF44090490}"/>
                    </a:ext>
                  </a:extLst>
                </p:cNvPr>
                <p:cNvSpPr/>
                <p:nvPr/>
              </p:nvSpPr>
              <p:spPr>
                <a:xfrm rot="16200000">
                  <a:off x="7899627" y="3189811"/>
                  <a:ext cx="1267574" cy="828373"/>
                </a:xfrm>
                <a:prstGeom prst="ellipse">
                  <a:avLst/>
                </a:prstGeom>
                <a:solidFill>
                  <a:schemeClr val="tx1">
                    <a:lumMod val="75000"/>
                    <a:lumOff val="25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Montserrat" panose="00000500000000000000" pitchFamily="2" charset="0"/>
                  </a:endParaRPr>
                </a:p>
              </p:txBody>
            </p:sp>
            <p:sp>
              <p:nvSpPr>
                <p:cNvPr id="68" name="Shape">
                  <a:extLst>
                    <a:ext uri="{FF2B5EF4-FFF2-40B4-BE49-F238E27FC236}">
                      <a16:creationId xmlns:a16="http://schemas.microsoft.com/office/drawing/2014/main" id="{A77724EF-09CC-5CA8-17AE-EBCDDBF90E82}"/>
                    </a:ext>
                  </a:extLst>
                </p:cNvPr>
                <p:cNvSpPr/>
                <p:nvPr/>
              </p:nvSpPr>
              <p:spPr>
                <a:xfrm rot="16200000">
                  <a:off x="7092446" y="2990481"/>
                  <a:ext cx="1228659" cy="1227031"/>
                </a:xfrm>
                <a:custGeom>
                  <a:avLst/>
                  <a:gdLst/>
                  <a:ahLst/>
                  <a:cxnLst>
                    <a:cxn ang="0">
                      <a:pos x="wd2" y="hd2"/>
                    </a:cxn>
                    <a:cxn ang="5400000">
                      <a:pos x="wd2" y="hd2"/>
                    </a:cxn>
                    <a:cxn ang="10800000">
                      <a:pos x="wd2" y="hd2"/>
                    </a:cxn>
                    <a:cxn ang="16200000">
                      <a:pos x="wd2" y="hd2"/>
                    </a:cxn>
                  </a:cxnLst>
                  <a:rect l="0" t="0" r="r" b="b"/>
                  <a:pathLst>
                    <a:path w="21600" h="21571" extrusionOk="0">
                      <a:moveTo>
                        <a:pt x="98" y="21453"/>
                      </a:moveTo>
                      <a:cubicBezTo>
                        <a:pt x="1955" y="18717"/>
                        <a:pt x="6060" y="16811"/>
                        <a:pt x="10800" y="16811"/>
                      </a:cubicBezTo>
                      <a:cubicBezTo>
                        <a:pt x="15589" y="16811"/>
                        <a:pt x="19694" y="18766"/>
                        <a:pt x="21551" y="21551"/>
                      </a:cubicBezTo>
                      <a:cubicBezTo>
                        <a:pt x="21551" y="21600"/>
                        <a:pt x="21600" y="21551"/>
                        <a:pt x="21600" y="21502"/>
                      </a:cubicBezTo>
                      <a:lnTo>
                        <a:pt x="18375" y="5669"/>
                      </a:lnTo>
                      <a:cubicBezTo>
                        <a:pt x="17739" y="2688"/>
                        <a:pt x="15003" y="0"/>
                        <a:pt x="10800" y="0"/>
                      </a:cubicBezTo>
                      <a:cubicBezTo>
                        <a:pt x="6597" y="0"/>
                        <a:pt x="3763" y="2639"/>
                        <a:pt x="3225" y="5669"/>
                      </a:cubicBezTo>
                      <a:lnTo>
                        <a:pt x="0" y="21405"/>
                      </a:lnTo>
                      <a:cubicBezTo>
                        <a:pt x="0" y="21502"/>
                        <a:pt x="49" y="21502"/>
                        <a:pt x="98" y="21453"/>
                      </a:cubicBezTo>
                      <a:close/>
                    </a:path>
                  </a:pathLst>
                </a:custGeom>
                <a:solidFill>
                  <a:schemeClr val="tx1">
                    <a:lumMod val="75000"/>
                    <a:lumOff val="25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Montserrat" panose="00000500000000000000" pitchFamily="2" charset="0"/>
                  </a:endParaRPr>
                </a:p>
              </p:txBody>
            </p:sp>
          </p:grpSp>
          <p:pic>
            <p:nvPicPr>
              <p:cNvPr id="61" name="Graphic 61" descr="Cloud Computing with solid fill">
                <a:extLst>
                  <a:ext uri="{FF2B5EF4-FFF2-40B4-BE49-F238E27FC236}">
                    <a16:creationId xmlns:a16="http://schemas.microsoft.com/office/drawing/2014/main" id="{D8326FF6-49ED-8624-E822-9FFDB66A4F95}"/>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5107047" y="1316430"/>
                <a:ext cx="558429" cy="558429"/>
              </a:xfrm>
              <a:prstGeom prst="rect">
                <a:avLst/>
              </a:prstGeom>
              <a:effectLst>
                <a:outerShdw blurRad="50800" dist="38100" dir="2700000" algn="tl" rotWithShape="0">
                  <a:prstClr val="black">
                    <a:alpha val="40000"/>
                  </a:prstClr>
                </a:outerShdw>
              </a:effectLst>
            </p:spPr>
          </p:pic>
          <p:pic>
            <p:nvPicPr>
              <p:cNvPr id="63" name="Graphic 63" descr="Artificial Intelligence with solid fill">
                <a:extLst>
                  <a:ext uri="{FF2B5EF4-FFF2-40B4-BE49-F238E27FC236}">
                    <a16:creationId xmlns:a16="http://schemas.microsoft.com/office/drawing/2014/main" id="{4ABBF1CA-DC12-430B-4E53-9C38EE1EA000}"/>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5120187" y="5380238"/>
                <a:ext cx="558429" cy="558429"/>
              </a:xfrm>
              <a:prstGeom prst="rect">
                <a:avLst/>
              </a:prstGeom>
              <a:effectLst>
                <a:outerShdw blurRad="50800" dist="38100" dir="2700000" algn="tl" rotWithShape="0">
                  <a:prstClr val="black">
                    <a:alpha val="40000"/>
                  </a:prstClr>
                </a:outerShdw>
              </a:effectLst>
            </p:spPr>
          </p:pic>
          <p:pic>
            <p:nvPicPr>
              <p:cNvPr id="65" name="Graphic 65" descr="Cloud with solid fill">
                <a:extLst>
                  <a:ext uri="{FF2B5EF4-FFF2-40B4-BE49-F238E27FC236}">
                    <a16:creationId xmlns:a16="http://schemas.microsoft.com/office/drawing/2014/main" id="{0D3568F8-F3D2-6DAB-7CFD-DC46BCA2EF39}"/>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7458289" y="1328872"/>
                <a:ext cx="558429" cy="558429"/>
              </a:xfrm>
              <a:prstGeom prst="rect">
                <a:avLst/>
              </a:prstGeom>
              <a:effectLst>
                <a:outerShdw blurRad="50800" dist="38100" dir="2700000" algn="tl" rotWithShape="0">
                  <a:prstClr val="black">
                    <a:alpha val="40000"/>
                  </a:prstClr>
                </a:outerShdw>
              </a:effectLst>
            </p:spPr>
          </p:pic>
          <p:pic>
            <p:nvPicPr>
              <p:cNvPr id="66" name="Graphic 66" descr="Shield Cross with solid fill">
                <a:extLst>
                  <a:ext uri="{FF2B5EF4-FFF2-40B4-BE49-F238E27FC236}">
                    <a16:creationId xmlns:a16="http://schemas.microsoft.com/office/drawing/2014/main" id="{04C6E949-A2E4-9102-6C89-07986C3AC9EF}"/>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8630892" y="3393203"/>
                <a:ext cx="558429" cy="558429"/>
              </a:xfrm>
              <a:prstGeom prst="rect">
                <a:avLst/>
              </a:prstGeom>
              <a:effectLst>
                <a:outerShdw blurRad="50800" dist="38100" dir="2700000" algn="tl" rotWithShape="0">
                  <a:prstClr val="black">
                    <a:alpha val="40000"/>
                  </a:prstClr>
                </a:outerShdw>
              </a:effectLst>
            </p:spPr>
          </p:pic>
        </p:grpSp>
        <p:sp>
          <p:nvSpPr>
            <p:cNvPr id="80" name="TextBox 23">
              <a:extLst>
                <a:ext uri="{FF2B5EF4-FFF2-40B4-BE49-F238E27FC236}">
                  <a16:creationId xmlns:a16="http://schemas.microsoft.com/office/drawing/2014/main" id="{E4E2046E-DFBC-85A3-2C6E-2D7549AFECA5}"/>
                </a:ext>
              </a:extLst>
            </p:cNvPr>
            <p:cNvSpPr txBox="1"/>
            <p:nvPr/>
          </p:nvSpPr>
          <p:spPr>
            <a:xfrm>
              <a:off x="8336180" y="1140512"/>
              <a:ext cx="3462167" cy="367901"/>
            </a:xfrm>
            <a:prstGeom prst="rect">
              <a:avLst/>
            </a:prstGeom>
            <a:noFill/>
          </p:spPr>
          <p:txBody>
            <a:bodyPr wrap="square" lIns="0" tIns="45720" rIns="0" bIns="4572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1">
                  <a:ln>
                    <a:noFill/>
                  </a:ln>
                  <a:effectLst/>
                  <a:uLnTx/>
                  <a:uFillTx/>
                  <a:latin typeface="Montserrat" panose="00000500000000000000" pitchFamily="2" charset="0"/>
                </a:rPr>
                <a:t>Data Practice Modernisation</a:t>
              </a:r>
            </a:p>
          </p:txBody>
        </p:sp>
        <p:sp>
          <p:nvSpPr>
            <p:cNvPr id="81" name="TextBox 24">
              <a:extLst>
                <a:ext uri="{FF2B5EF4-FFF2-40B4-BE49-F238E27FC236}">
                  <a16:creationId xmlns:a16="http://schemas.microsoft.com/office/drawing/2014/main" id="{5311E243-D804-1713-4A5D-CC89407416E9}"/>
                </a:ext>
              </a:extLst>
            </p:cNvPr>
            <p:cNvSpPr txBox="1"/>
            <p:nvPr/>
          </p:nvSpPr>
          <p:spPr>
            <a:xfrm>
              <a:off x="8633443" y="1505903"/>
              <a:ext cx="3164904" cy="887819"/>
            </a:xfrm>
            <a:prstGeom prst="rect">
              <a:avLst/>
            </a:prstGeom>
            <a:noFill/>
          </p:spPr>
          <p:txBody>
            <a:bodyPr wrap="square" lIns="0" tIns="45720" rIns="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Montserrat" panose="00000500000000000000" pitchFamily="2" charset="0"/>
                </a:rPr>
                <a:t>Modernize with cloud-native data platforms built on Snowflake, Databricks, and Couchbase, enabling real-time analytics, AI enablement, data sharing, and unified data governance.</a:t>
              </a:r>
            </a:p>
          </p:txBody>
        </p:sp>
        <p:grpSp>
          <p:nvGrpSpPr>
            <p:cNvPr id="83" name="Group 82">
              <a:extLst>
                <a:ext uri="{FF2B5EF4-FFF2-40B4-BE49-F238E27FC236}">
                  <a16:creationId xmlns:a16="http://schemas.microsoft.com/office/drawing/2014/main" id="{7656C467-70B4-D2ED-6B42-50F22B902F33}"/>
                </a:ext>
              </a:extLst>
            </p:cNvPr>
            <p:cNvGrpSpPr/>
            <p:nvPr/>
          </p:nvGrpSpPr>
          <p:grpSpPr>
            <a:xfrm>
              <a:off x="8545020" y="4678703"/>
              <a:ext cx="3250366" cy="614117"/>
              <a:chOff x="8407360" y="4994205"/>
              <a:chExt cx="3151687" cy="395137"/>
            </a:xfrm>
          </p:grpSpPr>
          <p:sp>
            <p:nvSpPr>
              <p:cNvPr id="84" name="TextBox 26">
                <a:extLst>
                  <a:ext uri="{FF2B5EF4-FFF2-40B4-BE49-F238E27FC236}">
                    <a16:creationId xmlns:a16="http://schemas.microsoft.com/office/drawing/2014/main" id="{4C146AD8-A68F-C7A6-4439-EDC8034B9C8D}"/>
                  </a:ext>
                </a:extLst>
              </p:cNvPr>
              <p:cNvSpPr txBox="1"/>
              <p:nvPr/>
            </p:nvSpPr>
            <p:spPr>
              <a:xfrm>
                <a:off x="8407360" y="4994205"/>
                <a:ext cx="3151249" cy="236716"/>
              </a:xfrm>
              <a:prstGeom prst="rect">
                <a:avLst/>
              </a:prstGeom>
              <a:noFill/>
            </p:spPr>
            <p:txBody>
              <a:bodyPr wrap="square" lIns="0" tIns="45720" rIns="0" bIns="4572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600" b="1" noProof="1">
                    <a:latin typeface="Montserrat" panose="00000500000000000000" pitchFamily="2" charset="0"/>
                  </a:rPr>
                  <a:t>Business OS</a:t>
                </a:r>
              </a:p>
            </p:txBody>
          </p:sp>
          <p:sp>
            <p:nvSpPr>
              <p:cNvPr id="85" name="TextBox 27">
                <a:extLst>
                  <a:ext uri="{FF2B5EF4-FFF2-40B4-BE49-F238E27FC236}">
                    <a16:creationId xmlns:a16="http://schemas.microsoft.com/office/drawing/2014/main" id="{56C23865-5217-D5CD-923A-8F4AF2C806E9}"/>
                  </a:ext>
                </a:extLst>
              </p:cNvPr>
              <p:cNvSpPr txBox="1"/>
              <p:nvPr/>
            </p:nvSpPr>
            <p:spPr>
              <a:xfrm>
                <a:off x="8412999" y="5217185"/>
                <a:ext cx="3146048" cy="172157"/>
              </a:xfrm>
              <a:prstGeom prst="rect">
                <a:avLst/>
              </a:prstGeom>
              <a:noFill/>
            </p:spPr>
            <p:txBody>
              <a:bodyPr wrap="square" lIns="0" tIns="45720" rIns="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1">
                  <a:ln>
                    <a:noFill/>
                  </a:ln>
                  <a:solidFill>
                    <a:prstClr val="black">
                      <a:lumMod val="65000"/>
                      <a:lumOff val="35000"/>
                    </a:prstClr>
                  </a:solidFill>
                  <a:effectLst/>
                  <a:uLnTx/>
                  <a:uFillTx/>
                  <a:latin typeface="Montserrat" panose="00000500000000000000" pitchFamily="2" charset="0"/>
                </a:endParaRPr>
              </a:p>
            </p:txBody>
          </p:sp>
        </p:grpSp>
        <p:sp>
          <p:nvSpPr>
            <p:cNvPr id="86" name="TextBox 49">
              <a:extLst>
                <a:ext uri="{FF2B5EF4-FFF2-40B4-BE49-F238E27FC236}">
                  <a16:creationId xmlns:a16="http://schemas.microsoft.com/office/drawing/2014/main" id="{4A8F1D27-B3A9-095D-A44B-E888F4A1AB40}"/>
                </a:ext>
              </a:extLst>
            </p:cNvPr>
            <p:cNvSpPr txBox="1"/>
            <p:nvPr/>
          </p:nvSpPr>
          <p:spPr>
            <a:xfrm>
              <a:off x="1086791" y="1185709"/>
              <a:ext cx="4019845" cy="333880"/>
            </a:xfrm>
            <a:prstGeom prst="rect">
              <a:avLst/>
            </a:prstGeom>
            <a:noFill/>
          </p:spPr>
          <p:txBody>
            <a:bodyPr wrap="square" lIns="0" tIns="45720" rIns="0" bIns="4572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kumimoji="0" lang="en-US" sz="1600" b="1" i="0" u="none" strike="noStrike" kern="1200" cap="none" spc="0" normalizeH="0" baseline="0" noProof="1">
                  <a:ln>
                    <a:noFill/>
                  </a:ln>
                  <a:effectLst/>
                  <a:uLnTx/>
                  <a:uFillTx/>
                  <a:latin typeface="Montserrat" panose="00000500000000000000" pitchFamily="2" charset="0"/>
                </a:rPr>
                <a:t>Hyperscaler Orchestration</a:t>
              </a:r>
            </a:p>
          </p:txBody>
        </p:sp>
        <p:sp>
          <p:nvSpPr>
            <p:cNvPr id="87" name="TextBox 50">
              <a:extLst>
                <a:ext uri="{FF2B5EF4-FFF2-40B4-BE49-F238E27FC236}">
                  <a16:creationId xmlns:a16="http://schemas.microsoft.com/office/drawing/2014/main" id="{F694104A-EE9F-C5A1-FDD5-FC68C19F4F38}"/>
                </a:ext>
              </a:extLst>
            </p:cNvPr>
            <p:cNvSpPr txBox="1"/>
            <p:nvPr/>
          </p:nvSpPr>
          <p:spPr>
            <a:xfrm>
              <a:off x="1095985" y="1551269"/>
              <a:ext cx="3503496" cy="887819"/>
            </a:xfrm>
            <a:prstGeom prst="rect">
              <a:avLst/>
            </a:prstGeom>
            <a:noFill/>
          </p:spPr>
          <p:txBody>
            <a:bodyPr wrap="square" lIns="0" tIns="45720" rIns="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50" dirty="0">
                  <a:latin typeface="Montserrat" panose="00000500000000000000" pitchFamily="2" charset="0"/>
                </a:rPr>
                <a:t>Architecture, migration, and operations across Microsoft Azure, AWS, and hybrid environments, including workload placement, governance, FinOps, and cross-cloud connectivity.</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1">
                <a:ln>
                  <a:noFill/>
                </a:ln>
                <a:effectLst/>
                <a:uLnTx/>
                <a:uFillTx/>
                <a:latin typeface="Montserrat" panose="00000500000000000000" pitchFamily="2" charset="0"/>
              </a:endParaRPr>
            </a:p>
          </p:txBody>
        </p:sp>
        <p:sp>
          <p:nvSpPr>
            <p:cNvPr id="88" name="TextBox 52">
              <a:extLst>
                <a:ext uri="{FF2B5EF4-FFF2-40B4-BE49-F238E27FC236}">
                  <a16:creationId xmlns:a16="http://schemas.microsoft.com/office/drawing/2014/main" id="{8E614CE5-C009-FA5A-1736-F1D25A690067}"/>
                </a:ext>
              </a:extLst>
            </p:cNvPr>
            <p:cNvSpPr txBox="1"/>
            <p:nvPr/>
          </p:nvSpPr>
          <p:spPr>
            <a:xfrm>
              <a:off x="1065527" y="4669663"/>
              <a:ext cx="3494405" cy="367901"/>
            </a:xfrm>
            <a:prstGeom prst="rect">
              <a:avLst/>
            </a:prstGeom>
            <a:noFill/>
          </p:spPr>
          <p:txBody>
            <a:bodyPr wrap="square" lIns="0" tIns="45720" rIns="0" bIns="4572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US" sz="1600" b="1" noProof="1">
                  <a:latin typeface="Montserrat" panose="00000500000000000000" pitchFamily="2" charset="0"/>
                </a:rPr>
                <a:t>Agentic AI Platform</a:t>
              </a:r>
              <a:endParaRPr kumimoji="0" lang="en-US" sz="1600" b="1" i="0" u="none" strike="noStrike" kern="1200" cap="none" spc="0" normalizeH="0" baseline="0" noProof="1">
                <a:ln>
                  <a:noFill/>
                </a:ln>
                <a:effectLst/>
                <a:uLnTx/>
                <a:uFillTx/>
                <a:latin typeface="Montserrat" panose="00000500000000000000" pitchFamily="2" charset="0"/>
              </a:endParaRPr>
            </a:p>
          </p:txBody>
        </p:sp>
        <p:sp>
          <p:nvSpPr>
            <p:cNvPr id="89" name="TextBox 53">
              <a:extLst>
                <a:ext uri="{FF2B5EF4-FFF2-40B4-BE49-F238E27FC236}">
                  <a16:creationId xmlns:a16="http://schemas.microsoft.com/office/drawing/2014/main" id="{34D75371-A609-23AA-615E-97EA86F8A2BB}"/>
                </a:ext>
              </a:extLst>
            </p:cNvPr>
            <p:cNvSpPr txBox="1"/>
            <p:nvPr/>
          </p:nvSpPr>
          <p:spPr>
            <a:xfrm>
              <a:off x="1065527" y="5014736"/>
              <a:ext cx="3122551" cy="887819"/>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50" dirty="0">
                  <a:latin typeface="Montserrat" panose="00000500000000000000" pitchFamily="2" charset="0"/>
                </a:rPr>
                <a:t>Design, deployment, and governance of autonomous AI agents- from task assistants to multi-agent orchestrators- integrated into enterprise systems with full security and audit controls.</a:t>
              </a:r>
              <a:endParaRPr lang="en-IN" sz="1050" dirty="0">
                <a:latin typeface="Montserrat" panose="00000500000000000000" pitchFamily="2" charset="0"/>
              </a:endParaRPr>
            </a:p>
          </p:txBody>
        </p:sp>
        <p:sp>
          <p:nvSpPr>
            <p:cNvPr id="90" name="TextBox 55">
              <a:extLst>
                <a:ext uri="{FF2B5EF4-FFF2-40B4-BE49-F238E27FC236}">
                  <a16:creationId xmlns:a16="http://schemas.microsoft.com/office/drawing/2014/main" id="{5BDAB052-4C4F-FC59-282A-F1C256B2139E}"/>
                </a:ext>
              </a:extLst>
            </p:cNvPr>
            <p:cNvSpPr txBox="1"/>
            <p:nvPr/>
          </p:nvSpPr>
          <p:spPr>
            <a:xfrm>
              <a:off x="8709179" y="2620520"/>
              <a:ext cx="3113451" cy="367901"/>
            </a:xfrm>
            <a:prstGeom prst="rect">
              <a:avLst/>
            </a:prstGeom>
            <a:noFill/>
          </p:spPr>
          <p:txBody>
            <a:bodyPr wrap="square" lIns="0" tIns="45720" rIns="0" bIns="4572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defRPr/>
              </a:pPr>
              <a:r>
                <a:rPr lang="en-US" sz="1600" b="1" noProof="1">
                  <a:latin typeface="Montserrat" panose="00000500000000000000" pitchFamily="2" charset="0"/>
                </a:rPr>
                <a:t>Cyber Security Resilience</a:t>
              </a:r>
              <a:endParaRPr lang="en-US" sz="1600" b="1" i="0" u="none" strike="noStrike" kern="1200" cap="none" spc="0" normalizeH="0" baseline="0" noProof="1">
                <a:ln>
                  <a:noFill/>
                </a:ln>
                <a:effectLst/>
                <a:uLnTx/>
                <a:uFillTx/>
                <a:latin typeface="Montserrat" panose="00000500000000000000" pitchFamily="2" charset="0"/>
              </a:endParaRPr>
            </a:p>
          </p:txBody>
        </p:sp>
        <p:sp>
          <p:nvSpPr>
            <p:cNvPr id="91" name="TextBox 56">
              <a:extLst>
                <a:ext uri="{FF2B5EF4-FFF2-40B4-BE49-F238E27FC236}">
                  <a16:creationId xmlns:a16="http://schemas.microsoft.com/office/drawing/2014/main" id="{3D5F5A95-28A8-605B-7D8F-ED577EF30BB0}"/>
                </a:ext>
              </a:extLst>
            </p:cNvPr>
            <p:cNvSpPr txBox="1"/>
            <p:nvPr/>
          </p:nvSpPr>
          <p:spPr>
            <a:xfrm>
              <a:off x="9535581" y="3228684"/>
              <a:ext cx="2355164" cy="1047171"/>
            </a:xfrm>
            <a:prstGeom prst="rect">
              <a:avLst/>
            </a:prstGeom>
            <a:noFill/>
          </p:spPr>
          <p:txBody>
            <a:bodyPr wrap="square" lIns="0" tIns="45720" rIns="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1">
                  <a:ln>
                    <a:noFill/>
                  </a:ln>
                  <a:effectLst/>
                  <a:uLnTx/>
                  <a:uFillTx/>
                  <a:latin typeface="Montserrat" panose="00000500000000000000" pitchFamily="2" charset="0"/>
                </a:rPr>
                <a:t>Integrated identity, network, endpoint, and cloud security using Zero-Trust architectures, continuous monitoring, and automated threat detection and response.</a:t>
              </a:r>
              <a:endParaRPr lang="en-US" sz="1050" dirty="0">
                <a:latin typeface="Montserrat" panose="00000500000000000000" pitchFamily="2" charset="0"/>
              </a:endParaRPr>
            </a:p>
          </p:txBody>
        </p:sp>
        <p:sp>
          <p:nvSpPr>
            <p:cNvPr id="92" name="TextBox 58">
              <a:extLst>
                <a:ext uri="{FF2B5EF4-FFF2-40B4-BE49-F238E27FC236}">
                  <a16:creationId xmlns:a16="http://schemas.microsoft.com/office/drawing/2014/main" id="{865C9ACD-636E-1304-3D42-B0BD1CA9CB35}"/>
                </a:ext>
              </a:extLst>
            </p:cNvPr>
            <p:cNvSpPr txBox="1"/>
            <p:nvPr/>
          </p:nvSpPr>
          <p:spPr>
            <a:xfrm>
              <a:off x="1072016" y="2711305"/>
              <a:ext cx="3676227" cy="333880"/>
            </a:xfrm>
            <a:prstGeom prst="rect">
              <a:avLst/>
            </a:prstGeom>
            <a:noFill/>
          </p:spPr>
          <p:txBody>
            <a:bodyPr wrap="square" lIns="0" tIns="45720" rIns="0" bIns="4572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US" sz="1600" b="1" noProof="1">
                  <a:latin typeface="Montserrat" panose="00000500000000000000" pitchFamily="2" charset="0"/>
                </a:rPr>
                <a:t>Sovereign Infra &amp; IaaS</a:t>
              </a:r>
              <a:endParaRPr lang="en-US" sz="1600" dirty="0">
                <a:latin typeface="Montserrat" panose="00000500000000000000" pitchFamily="2" charset="0"/>
                <a:ea typeface="等线"/>
              </a:endParaRPr>
            </a:p>
          </p:txBody>
        </p:sp>
        <p:sp>
          <p:nvSpPr>
            <p:cNvPr id="93" name="TextBox 59">
              <a:extLst>
                <a:ext uri="{FF2B5EF4-FFF2-40B4-BE49-F238E27FC236}">
                  <a16:creationId xmlns:a16="http://schemas.microsoft.com/office/drawing/2014/main" id="{4FF69BD9-9A56-E2CB-CD74-BC7A8F45F89D}"/>
                </a:ext>
              </a:extLst>
            </p:cNvPr>
            <p:cNvSpPr txBox="1"/>
            <p:nvPr/>
          </p:nvSpPr>
          <p:spPr>
            <a:xfrm>
              <a:off x="1072016" y="3083343"/>
              <a:ext cx="2751503" cy="1206524"/>
            </a:xfrm>
            <a:prstGeom prst="rect">
              <a:avLst/>
            </a:prstGeom>
            <a:noFill/>
          </p:spPr>
          <p:txBody>
            <a:bodyPr wrap="square" lIns="0" tIns="45720" rIns="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50" dirty="0">
                  <a:latin typeface="Montserrat" panose="00000500000000000000" pitchFamily="2" charset="0"/>
                </a:rPr>
                <a:t>Private cloud, colocation and enterprise IaaS delivered from Equinix data </a:t>
              </a:r>
              <a:r>
                <a:rPr lang="en-US" sz="1050" dirty="0" err="1">
                  <a:latin typeface="Montserrat" panose="00000500000000000000" pitchFamily="2" charset="0"/>
                </a:rPr>
                <a:t>centres</a:t>
              </a:r>
              <a:r>
                <a:rPr lang="en-US" sz="1050" dirty="0">
                  <a:latin typeface="Montserrat" panose="00000500000000000000" pitchFamily="2" charset="0"/>
                </a:rPr>
                <a:t> globally, enabling data residency, high availability, secure interconnection, and predictable operating costs.</a:t>
              </a:r>
              <a:endParaRPr lang="en-US" sz="1050" b="0" i="0" u="none" strike="noStrike" kern="1200" cap="none" spc="0" normalizeH="0" baseline="0" noProof="1">
                <a:ln>
                  <a:noFill/>
                </a:ln>
                <a:effectLst/>
                <a:uLnTx/>
                <a:uFillTx/>
                <a:latin typeface="Montserrat" panose="00000500000000000000"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1">
                <a:ln>
                  <a:noFill/>
                </a:ln>
                <a:effectLst/>
                <a:uLnTx/>
                <a:uFillTx/>
                <a:latin typeface="Montserrat" panose="00000500000000000000" pitchFamily="2" charset="0"/>
              </a:endParaRPr>
            </a:p>
          </p:txBody>
        </p:sp>
        <p:sp>
          <p:nvSpPr>
            <p:cNvPr id="94" name="Rectangle 93">
              <a:extLst>
                <a:ext uri="{FF2B5EF4-FFF2-40B4-BE49-F238E27FC236}">
                  <a16:creationId xmlns:a16="http://schemas.microsoft.com/office/drawing/2014/main" id="{37B13A1A-C08B-2867-139F-0DA2BDCFF2A3}"/>
                </a:ext>
              </a:extLst>
            </p:cNvPr>
            <p:cNvSpPr/>
            <p:nvPr/>
          </p:nvSpPr>
          <p:spPr>
            <a:xfrm>
              <a:off x="888692" y="1138800"/>
              <a:ext cx="99786" cy="388535"/>
            </a:xfrm>
            <a:prstGeom prst="rect">
              <a:avLst/>
            </a:prstGeom>
            <a:solidFill>
              <a:srgbClr val="FFC000"/>
            </a:solidFill>
            <a:ln w="12700" cap="sq">
              <a:noFill/>
              <a:miter/>
            </a:ln>
          </p:spPr>
          <p:txBody>
            <a:bodyPr vert="horz" wrap="square" lIns="91440" tIns="45720" rIns="91440" bIns="45720" rtlCol="0" anchor="ctr"/>
            <a:lstStyle/>
            <a:p>
              <a:pPr algn="ctr"/>
              <a:endParaRPr lang="en-US" sz="1400" dirty="0">
                <a:solidFill>
                  <a:schemeClr val="tx1"/>
                </a:solidFill>
                <a:latin typeface="Montserrat" panose="00000500000000000000" pitchFamily="2" charset="0"/>
                <a:ea typeface="等线"/>
              </a:endParaRPr>
            </a:p>
          </p:txBody>
        </p:sp>
        <p:sp>
          <p:nvSpPr>
            <p:cNvPr id="95" name="Rectangle 94">
              <a:extLst>
                <a:ext uri="{FF2B5EF4-FFF2-40B4-BE49-F238E27FC236}">
                  <a16:creationId xmlns:a16="http://schemas.microsoft.com/office/drawing/2014/main" id="{FBCCBB9E-9EDA-AF36-C4B8-84D74A27DB68}"/>
                </a:ext>
              </a:extLst>
            </p:cNvPr>
            <p:cNvSpPr/>
            <p:nvPr/>
          </p:nvSpPr>
          <p:spPr>
            <a:xfrm>
              <a:off x="888692" y="2673457"/>
              <a:ext cx="99786" cy="388535"/>
            </a:xfrm>
            <a:prstGeom prst="rect">
              <a:avLst/>
            </a:prstGeom>
            <a:solidFill>
              <a:srgbClr val="FFC000"/>
            </a:solidFill>
            <a:ln w="12700" cap="sq">
              <a:noFill/>
              <a:miter/>
            </a:ln>
          </p:spPr>
          <p:txBody>
            <a:bodyPr vert="horz" wrap="square" lIns="91440" tIns="45720" rIns="91440" bIns="45720" rtlCol="0" anchor="ctr"/>
            <a:lstStyle/>
            <a:p>
              <a:pPr algn="ctr"/>
              <a:endParaRPr lang="en-US" sz="1400" dirty="0">
                <a:solidFill>
                  <a:schemeClr val="tx1"/>
                </a:solidFill>
                <a:latin typeface="Montserrat" panose="00000500000000000000" pitchFamily="2" charset="0"/>
                <a:ea typeface="等线"/>
              </a:endParaRPr>
            </a:p>
          </p:txBody>
        </p:sp>
        <p:sp>
          <p:nvSpPr>
            <p:cNvPr id="96" name="Rectangle 95">
              <a:extLst>
                <a:ext uri="{FF2B5EF4-FFF2-40B4-BE49-F238E27FC236}">
                  <a16:creationId xmlns:a16="http://schemas.microsoft.com/office/drawing/2014/main" id="{D1B9F841-ACFA-07BA-3290-4E0C21E00295}"/>
                </a:ext>
              </a:extLst>
            </p:cNvPr>
            <p:cNvSpPr/>
            <p:nvPr/>
          </p:nvSpPr>
          <p:spPr>
            <a:xfrm>
              <a:off x="888692" y="4677890"/>
              <a:ext cx="99786" cy="388535"/>
            </a:xfrm>
            <a:prstGeom prst="rect">
              <a:avLst/>
            </a:prstGeom>
            <a:solidFill>
              <a:srgbClr val="FFC000"/>
            </a:solidFill>
            <a:ln w="12700" cap="sq">
              <a:noFill/>
              <a:miter/>
            </a:ln>
          </p:spPr>
          <p:txBody>
            <a:bodyPr vert="horz" wrap="square" lIns="91440" tIns="45720" rIns="91440" bIns="45720" rtlCol="0" anchor="ctr"/>
            <a:lstStyle/>
            <a:p>
              <a:pPr algn="ctr"/>
              <a:endParaRPr lang="en-US" sz="1400" dirty="0">
                <a:solidFill>
                  <a:schemeClr val="tx1"/>
                </a:solidFill>
                <a:latin typeface="Montserrat" panose="00000500000000000000" pitchFamily="2" charset="0"/>
                <a:ea typeface="等线"/>
              </a:endParaRPr>
            </a:p>
          </p:txBody>
        </p:sp>
        <p:sp>
          <p:nvSpPr>
            <p:cNvPr id="97" name="Rectangle 96">
              <a:extLst>
                <a:ext uri="{FF2B5EF4-FFF2-40B4-BE49-F238E27FC236}">
                  <a16:creationId xmlns:a16="http://schemas.microsoft.com/office/drawing/2014/main" id="{150F6C67-788E-BE32-D0DF-7F13AD041E93}"/>
                </a:ext>
              </a:extLst>
            </p:cNvPr>
            <p:cNvSpPr/>
            <p:nvPr/>
          </p:nvSpPr>
          <p:spPr>
            <a:xfrm>
              <a:off x="11896661" y="1149457"/>
              <a:ext cx="99786" cy="388535"/>
            </a:xfrm>
            <a:prstGeom prst="rect">
              <a:avLst/>
            </a:prstGeom>
            <a:solidFill>
              <a:srgbClr val="FFC000"/>
            </a:solidFill>
            <a:ln w="12700" cap="sq">
              <a:noFill/>
              <a:miter/>
            </a:ln>
          </p:spPr>
          <p:txBody>
            <a:bodyPr vert="horz" wrap="square" lIns="91440" tIns="45720" rIns="91440" bIns="45720" rtlCol="0" anchor="ctr"/>
            <a:lstStyle/>
            <a:p>
              <a:pPr algn="ctr"/>
              <a:endParaRPr lang="en-US" sz="1400" dirty="0">
                <a:solidFill>
                  <a:schemeClr val="tx1"/>
                </a:solidFill>
                <a:latin typeface="Montserrat" panose="00000500000000000000" pitchFamily="2" charset="0"/>
                <a:ea typeface="等线"/>
              </a:endParaRPr>
            </a:p>
          </p:txBody>
        </p:sp>
        <p:sp>
          <p:nvSpPr>
            <p:cNvPr id="98" name="Rectangle 97">
              <a:extLst>
                <a:ext uri="{FF2B5EF4-FFF2-40B4-BE49-F238E27FC236}">
                  <a16:creationId xmlns:a16="http://schemas.microsoft.com/office/drawing/2014/main" id="{B474B086-7F6F-189C-E74B-76578A06C59F}"/>
                </a:ext>
              </a:extLst>
            </p:cNvPr>
            <p:cNvSpPr/>
            <p:nvPr/>
          </p:nvSpPr>
          <p:spPr>
            <a:xfrm>
              <a:off x="11896661" y="2630828"/>
              <a:ext cx="99786" cy="388535"/>
            </a:xfrm>
            <a:prstGeom prst="rect">
              <a:avLst/>
            </a:prstGeom>
            <a:solidFill>
              <a:srgbClr val="FFC000"/>
            </a:solidFill>
            <a:ln w="12700" cap="sq">
              <a:noFill/>
              <a:miter/>
            </a:ln>
          </p:spPr>
          <p:txBody>
            <a:bodyPr vert="horz" wrap="square" lIns="91440" tIns="45720" rIns="91440" bIns="45720" rtlCol="0" anchor="ctr"/>
            <a:lstStyle/>
            <a:p>
              <a:pPr algn="ctr"/>
              <a:endParaRPr lang="en-US" sz="1400" dirty="0">
                <a:solidFill>
                  <a:schemeClr val="tx1"/>
                </a:solidFill>
                <a:latin typeface="Montserrat" panose="00000500000000000000" pitchFamily="2" charset="0"/>
                <a:ea typeface="等线"/>
              </a:endParaRPr>
            </a:p>
          </p:txBody>
        </p:sp>
        <p:sp>
          <p:nvSpPr>
            <p:cNvPr id="99" name="Rectangle 98">
              <a:extLst>
                <a:ext uri="{FF2B5EF4-FFF2-40B4-BE49-F238E27FC236}">
                  <a16:creationId xmlns:a16="http://schemas.microsoft.com/office/drawing/2014/main" id="{AB4EED99-B8FB-AA09-45F0-6BFB058CA59B}"/>
                </a:ext>
              </a:extLst>
            </p:cNvPr>
            <p:cNvSpPr/>
            <p:nvPr/>
          </p:nvSpPr>
          <p:spPr>
            <a:xfrm>
              <a:off x="11896661" y="4677890"/>
              <a:ext cx="99786" cy="388535"/>
            </a:xfrm>
            <a:prstGeom prst="rect">
              <a:avLst/>
            </a:prstGeom>
            <a:solidFill>
              <a:srgbClr val="FFC000"/>
            </a:solidFill>
            <a:ln w="12700" cap="sq">
              <a:noFill/>
              <a:miter/>
            </a:ln>
          </p:spPr>
          <p:txBody>
            <a:bodyPr vert="horz" wrap="square" lIns="91440" tIns="45720" rIns="91440" bIns="45720" rtlCol="0" anchor="ctr"/>
            <a:lstStyle/>
            <a:p>
              <a:pPr algn="ctr"/>
              <a:endParaRPr lang="en-US" sz="1400" dirty="0">
                <a:solidFill>
                  <a:schemeClr val="tx1"/>
                </a:solidFill>
                <a:latin typeface="Montserrat" panose="00000500000000000000" pitchFamily="2" charset="0"/>
                <a:ea typeface="等线"/>
              </a:endParaRPr>
            </a:p>
          </p:txBody>
        </p:sp>
        <p:sp>
          <p:nvSpPr>
            <p:cNvPr id="100" name="Rectangle 99">
              <a:extLst>
                <a:ext uri="{FF2B5EF4-FFF2-40B4-BE49-F238E27FC236}">
                  <a16:creationId xmlns:a16="http://schemas.microsoft.com/office/drawing/2014/main" id="{31661268-72FC-697D-CD13-FF91F97DCD0C}"/>
                </a:ext>
              </a:extLst>
            </p:cNvPr>
            <p:cNvSpPr/>
            <p:nvPr/>
          </p:nvSpPr>
          <p:spPr>
            <a:xfrm>
              <a:off x="9240900" y="5065192"/>
              <a:ext cx="2649845" cy="1047171"/>
            </a:xfrm>
            <a:prstGeom prst="rect">
              <a:avLst/>
            </a:prstGeom>
          </p:spPr>
          <p:txBody>
            <a:bodyPr wrap="square">
              <a:spAutoFit/>
            </a:bodyPr>
            <a:lstStyle/>
            <a:p>
              <a:pPr algn="r"/>
              <a:r>
                <a:rPr lang="en-US" sz="1050" noProof="1">
                  <a:latin typeface="Montserrat" panose="00000500000000000000" pitchFamily="2" charset="0"/>
                </a:rPr>
                <a:t>Implementation and operation of a unified enterprise business platform covering CRM, finance, HR, IT service management, and analytics on a single integrated stack.</a:t>
              </a:r>
            </a:p>
          </p:txBody>
        </p:sp>
      </p:grpSp>
      <p:pic>
        <p:nvPicPr>
          <p:cNvPr id="6" name="Graphic 5" descr="Network diagram with solid fill">
            <a:extLst>
              <a:ext uri="{FF2B5EF4-FFF2-40B4-BE49-F238E27FC236}">
                <a16:creationId xmlns:a16="http://schemas.microsoft.com/office/drawing/2014/main" id="{C16DFE45-AD97-A72D-84A7-011500D3198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268647" y="5175499"/>
            <a:ext cx="612869" cy="612869"/>
          </a:xfrm>
          <a:prstGeom prst="rect">
            <a:avLst/>
          </a:prstGeom>
        </p:spPr>
      </p:pic>
      <p:pic>
        <p:nvPicPr>
          <p:cNvPr id="8" name="Graphic 7" descr="Server with solid fill">
            <a:extLst>
              <a:ext uri="{FF2B5EF4-FFF2-40B4-BE49-F238E27FC236}">
                <a16:creationId xmlns:a16="http://schemas.microsoft.com/office/drawing/2014/main" id="{C7FCEF8C-1DAB-019C-1483-0D1491F28EE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917853" y="3229924"/>
            <a:ext cx="583069" cy="583069"/>
          </a:xfrm>
          <a:prstGeom prst="rect">
            <a:avLst/>
          </a:prstGeom>
        </p:spPr>
      </p:pic>
    </p:spTree>
    <p:extLst>
      <p:ext uri="{BB962C8B-B14F-4D97-AF65-F5344CB8AC3E}">
        <p14:creationId xmlns:p14="http://schemas.microsoft.com/office/powerpoint/2010/main" val="2478335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BAB4D-B732-E368-AE68-8641772D85DB}"/>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3F9B3C8A-A510-4FE2-FEDA-91DAD50AC56A}"/>
              </a:ext>
            </a:extLst>
          </p:cNvPr>
          <p:cNvSpPr txBox="1">
            <a:spLocks/>
          </p:cNvSpPr>
          <p:nvPr/>
        </p:nvSpPr>
        <p:spPr>
          <a:xfrm>
            <a:off x="713310" y="189040"/>
            <a:ext cx="10778420" cy="654151"/>
          </a:xfrm>
          <a:prstGeom prst="rect">
            <a:avLst/>
          </a:prstGeom>
        </p:spPr>
        <p:txBody>
          <a:bodyPr vert="horz" lIns="91440" tIns="45720" rIns="91440" bIns="45720" rtlCol="0" anchor="ctr">
            <a:normAutofit/>
          </a:bodyPr>
          <a:lstStyle>
            <a:defPPr>
              <a:defRPr lang="en-US"/>
            </a:defPPr>
            <a:lvl1pPr marL="0" algn="l" defTabSz="914400" rtl="0" eaLnBrk="1" latinLnBrk="0" hangingPunct="1">
              <a:lnSpc>
                <a:spcPct val="90000"/>
              </a:lnSpc>
              <a:spcBef>
                <a:spcPct val="0"/>
              </a:spcBef>
              <a:buNone/>
              <a:defRPr sz="4400" kern="1200">
                <a:solidFill>
                  <a:srgbClr val="D41864"/>
                </a:solidFill>
                <a:latin typeface="Quicksand Light" panose="00000400000000000000" pitchFamily="2" charset="0"/>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2800" b="1" dirty="0">
                <a:solidFill>
                  <a:srgbClr val="002060"/>
                </a:solidFill>
                <a:latin typeface="Montserrat"/>
              </a:rPr>
              <a:t>HYPERSCALER ORCHESTRATION</a:t>
            </a:r>
          </a:p>
        </p:txBody>
      </p:sp>
      <p:sp>
        <p:nvSpPr>
          <p:cNvPr id="82" name="标题 1">
            <a:extLst>
              <a:ext uri="{FF2B5EF4-FFF2-40B4-BE49-F238E27FC236}">
                <a16:creationId xmlns:a16="http://schemas.microsoft.com/office/drawing/2014/main" id="{C1998992-CAF2-CA6C-8D3A-6A67997A9046}"/>
              </a:ext>
            </a:extLst>
          </p:cNvPr>
          <p:cNvSpPr txBox="1"/>
          <p:nvPr/>
        </p:nvSpPr>
        <p:spPr>
          <a:xfrm>
            <a:off x="12040908" y="-9028"/>
            <a:ext cx="181572" cy="6887347"/>
          </a:xfrm>
          <a:custGeom>
            <a:avLst/>
            <a:gdLst>
              <a:gd name="connsiteX0" fmla="*/ 3261380 w 5957407"/>
              <a:gd name="connsiteY0" fmla="*/ 0 h 6858000"/>
              <a:gd name="connsiteX1" fmla="*/ 3482457 w 5957407"/>
              <a:gd name="connsiteY1" fmla="*/ 0 h 6858000"/>
              <a:gd name="connsiteX2" fmla="*/ 3761252 w 5957407"/>
              <a:gd name="connsiteY2" fmla="*/ 0 h 6858000"/>
              <a:gd name="connsiteX3" fmla="*/ 3982329 w 5957407"/>
              <a:gd name="connsiteY3" fmla="*/ 0 h 6858000"/>
              <a:gd name="connsiteX4" fmla="*/ 5597235 w 5957407"/>
              <a:gd name="connsiteY4" fmla="*/ 0 h 6858000"/>
              <a:gd name="connsiteX5" fmla="*/ 5957407 w 5957407"/>
              <a:gd name="connsiteY5" fmla="*/ 0 h 6858000"/>
              <a:gd name="connsiteX6" fmla="*/ 5957407 w 5957407"/>
              <a:gd name="connsiteY6" fmla="*/ 6858000 h 6858000"/>
              <a:gd name="connsiteX7" fmla="*/ 0 w 5957407"/>
              <a:gd name="connsiteY7" fmla="*/ 6858000 h 6858000"/>
              <a:gd name="connsiteX8" fmla="*/ 23538 w 5957407"/>
              <a:gd name="connsiteY8" fmla="*/ 6774015 h 6858000"/>
              <a:gd name="connsiteX9" fmla="*/ 2090104 w 5957407"/>
              <a:gd name="connsiteY9" fmla="*/ 832701 h 6858000"/>
              <a:gd name="connsiteX10" fmla="*/ 3261380 w 5957407"/>
              <a:gd name="connsiteY10" fmla="*/ 0 h 6858000"/>
            </a:gdLst>
            <a:ahLst/>
            <a:cxnLst/>
            <a:rect l="l" t="t" r="r" b="b"/>
            <a:pathLst>
              <a:path w="5957407" h="6858000">
                <a:moveTo>
                  <a:pt x="3261380" y="0"/>
                </a:moveTo>
                <a:lnTo>
                  <a:pt x="3482457" y="0"/>
                </a:lnTo>
                <a:lnTo>
                  <a:pt x="3761252" y="0"/>
                </a:lnTo>
                <a:lnTo>
                  <a:pt x="3982329" y="0"/>
                </a:lnTo>
                <a:lnTo>
                  <a:pt x="5597235" y="0"/>
                </a:lnTo>
                <a:lnTo>
                  <a:pt x="5957407" y="0"/>
                </a:lnTo>
                <a:lnTo>
                  <a:pt x="5957407" y="6858000"/>
                </a:lnTo>
                <a:lnTo>
                  <a:pt x="0" y="6858000"/>
                </a:lnTo>
                <a:lnTo>
                  <a:pt x="23538" y="6774015"/>
                </a:lnTo>
                <a:lnTo>
                  <a:pt x="2090104" y="832701"/>
                </a:lnTo>
                <a:cubicBezTo>
                  <a:pt x="2263599" y="333914"/>
                  <a:pt x="2733279" y="0"/>
                  <a:pt x="3261380" y="0"/>
                </a:cubicBezTo>
                <a:close/>
              </a:path>
            </a:pathLst>
          </a:custGeom>
          <a:solidFill>
            <a:srgbClr val="112D85"/>
          </a:solidFill>
          <a:ln w="12700" cap="sq">
            <a:noFill/>
            <a:miter/>
          </a:ln>
        </p:spPr>
        <p:txBody>
          <a:bodyPr vert="horz" wrap="square"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000000"/>
              </a:solidFill>
              <a:effectLst/>
              <a:uLnTx/>
              <a:uFillTx/>
              <a:latin typeface="等线" panose="020F0502020204030204"/>
              <a:ea typeface="等线" panose="02010600030101010101" pitchFamily="2" charset="-122"/>
              <a:cs typeface="+mn-cs"/>
            </a:endParaRPr>
          </a:p>
        </p:txBody>
      </p:sp>
      <p:sp>
        <p:nvSpPr>
          <p:cNvPr id="27" name="Rectangle 26">
            <a:extLst>
              <a:ext uri="{FF2B5EF4-FFF2-40B4-BE49-F238E27FC236}">
                <a16:creationId xmlns:a16="http://schemas.microsoft.com/office/drawing/2014/main" id="{339D4BA6-CA43-F664-DFB7-C238502599A7}"/>
              </a:ext>
            </a:extLst>
          </p:cNvPr>
          <p:cNvSpPr/>
          <p:nvPr/>
        </p:nvSpPr>
        <p:spPr>
          <a:xfrm>
            <a:off x="-7184" y="-12700"/>
            <a:ext cx="346698" cy="68707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等线" panose="020F0502020204030204"/>
              <a:ea typeface="+mn-ea"/>
              <a:cs typeface="+mn-cs"/>
            </a:endParaRPr>
          </a:p>
        </p:txBody>
      </p:sp>
      <p:sp>
        <p:nvSpPr>
          <p:cNvPr id="24" name="Footer Placeholder 3">
            <a:extLst>
              <a:ext uri="{FF2B5EF4-FFF2-40B4-BE49-F238E27FC236}">
                <a16:creationId xmlns:a16="http://schemas.microsoft.com/office/drawing/2014/main" id="{5F7E7BF2-2174-3F7F-BC22-AC68883DB70D}"/>
              </a:ext>
            </a:extLst>
          </p:cNvPr>
          <p:cNvSpPr>
            <a:spLocks noGrp="1"/>
          </p:cNvSpPr>
          <p:nvPr/>
        </p:nvSpPr>
        <p:spPr>
          <a:xfrm>
            <a:off x="3075362" y="6525532"/>
            <a:ext cx="6067319" cy="365125"/>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tint val="75000"/>
                  </a:srgbClr>
                </a:solidFill>
                <a:effectLst/>
                <a:uLnTx/>
                <a:uFillTx/>
                <a:latin typeface="Aptos"/>
                <a:ea typeface="+mn-ea"/>
                <a:cs typeface="+mn-cs"/>
              </a:rPr>
              <a:t>© </a:t>
            </a:r>
            <a:r>
              <a:rPr kumimoji="0" lang="en-IN" sz="800" b="0" i="0" u="none" strike="noStrike" kern="1200" cap="none" spc="0" normalizeH="0" baseline="0" noProof="0" dirty="0">
                <a:ln>
                  <a:noFill/>
                </a:ln>
                <a:solidFill>
                  <a:srgbClr val="FFFFFF">
                    <a:lumMod val="50000"/>
                  </a:srgbClr>
                </a:solidFill>
                <a:effectLst/>
                <a:uLnTx/>
                <a:uFillTx/>
                <a:latin typeface="Aptos"/>
                <a:ea typeface="+mn-ea"/>
                <a:cs typeface="+mn-cs"/>
              </a:rPr>
              <a:t>Copyright Saints and Masters. All rights reserved. No part of this presentation may be reproduced in part or full</a:t>
            </a:r>
            <a:endParaRPr kumimoji="0" lang="en-IN" sz="800" b="0" i="0" u="none" strike="noStrike" kern="1200" cap="none" spc="0" normalizeH="0" baseline="0" noProof="0" dirty="0">
              <a:ln>
                <a:noFill/>
              </a:ln>
              <a:solidFill>
                <a:srgbClr val="000000">
                  <a:tint val="75000"/>
                </a:srgbClr>
              </a:solidFill>
              <a:effectLst/>
              <a:uLnTx/>
              <a:uFillTx/>
              <a:latin typeface="Aptos"/>
              <a:ea typeface="+mn-ea"/>
              <a:cs typeface="+mn-cs"/>
            </a:endParaRPr>
          </a:p>
        </p:txBody>
      </p:sp>
      <p:pic>
        <p:nvPicPr>
          <p:cNvPr id="2" name="Picture 1">
            <a:extLst>
              <a:ext uri="{FF2B5EF4-FFF2-40B4-BE49-F238E27FC236}">
                <a16:creationId xmlns:a16="http://schemas.microsoft.com/office/drawing/2014/main" id="{79EC4292-0815-B9AD-035D-7EB1358E8540}"/>
              </a:ext>
            </a:extLst>
          </p:cNvPr>
          <p:cNvPicPr>
            <a:picLocks noChangeAspect="1"/>
          </p:cNvPicPr>
          <p:nvPr/>
        </p:nvPicPr>
        <p:blipFill>
          <a:blip r:embed="rId2"/>
          <a:stretch>
            <a:fillRect/>
          </a:stretch>
        </p:blipFill>
        <p:spPr>
          <a:xfrm>
            <a:off x="10415203" y="189040"/>
            <a:ext cx="1450323" cy="452304"/>
          </a:xfrm>
          <a:prstGeom prst="rect">
            <a:avLst/>
          </a:prstGeom>
        </p:spPr>
      </p:pic>
      <p:sp>
        <p:nvSpPr>
          <p:cNvPr id="4" name="Google Shape;148;p16">
            <a:extLst>
              <a:ext uri="{FF2B5EF4-FFF2-40B4-BE49-F238E27FC236}">
                <a16:creationId xmlns:a16="http://schemas.microsoft.com/office/drawing/2014/main" id="{9BD3B80C-7549-E309-6C8E-6570D16E0368}"/>
              </a:ext>
            </a:extLst>
          </p:cNvPr>
          <p:cNvSpPr txBox="1"/>
          <p:nvPr/>
        </p:nvSpPr>
        <p:spPr>
          <a:xfrm>
            <a:off x="1061707" y="1453243"/>
            <a:ext cx="5280660" cy="228600"/>
          </a:xfrm>
          <a:prstGeom prst="rect">
            <a:avLst/>
          </a:prstGeom>
          <a:noFill/>
          <a:ln>
            <a:noFill/>
          </a:ln>
        </p:spPr>
        <p:txBody>
          <a:bodyPr spcFirstLastPara="1" wrap="square" lIns="180975" tIns="0" rIns="0" bIns="0" anchor="t" anchorCtr="0">
            <a:spAutoFit/>
          </a:bodyPr>
          <a:lstStyle/>
          <a:p>
            <a:pPr marL="0" marR="0" lvl="0" indent="0" algn="l" rtl="0">
              <a:spcBef>
                <a:spcPts val="0"/>
              </a:spcBef>
              <a:spcAft>
                <a:spcPts val="0"/>
              </a:spcAft>
              <a:buNone/>
            </a:pPr>
            <a:r>
              <a:rPr lang="en-US" sz="1500" b="0" i="0" u="none" strike="noStrike" cap="none" dirty="0">
                <a:solidFill>
                  <a:srgbClr val="002060"/>
                </a:solidFill>
                <a:latin typeface="Montserrat" panose="00000500000000000000" pitchFamily="2" charset="0"/>
                <a:ea typeface="Montserrat SemiBold"/>
                <a:cs typeface="Montserrat SemiBold"/>
                <a:sym typeface="Montserrat SemiBold"/>
              </a:rPr>
              <a:t> MICROSOFT AZURE</a:t>
            </a:r>
            <a:endParaRPr dirty="0">
              <a:solidFill>
                <a:srgbClr val="002060"/>
              </a:solidFill>
              <a:latin typeface="Montserrat" panose="00000500000000000000" pitchFamily="2" charset="0"/>
            </a:endParaRPr>
          </a:p>
        </p:txBody>
      </p:sp>
      <p:cxnSp>
        <p:nvCxnSpPr>
          <p:cNvPr id="7" name="Straight Connector 6">
            <a:extLst>
              <a:ext uri="{FF2B5EF4-FFF2-40B4-BE49-F238E27FC236}">
                <a16:creationId xmlns:a16="http://schemas.microsoft.com/office/drawing/2014/main" id="{28C2B287-93FC-8953-9523-8DD1BCA952FE}"/>
              </a:ext>
            </a:extLst>
          </p:cNvPr>
          <p:cNvCxnSpPr/>
          <p:nvPr/>
        </p:nvCxnSpPr>
        <p:spPr>
          <a:xfrm>
            <a:off x="6042632" y="1298984"/>
            <a:ext cx="0" cy="3320143"/>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24D8B5D-A594-6400-22AC-BF26C9FFE0F3}"/>
              </a:ext>
            </a:extLst>
          </p:cNvPr>
          <p:cNvSpPr txBox="1"/>
          <p:nvPr/>
        </p:nvSpPr>
        <p:spPr>
          <a:xfrm>
            <a:off x="1229032" y="1710866"/>
            <a:ext cx="4518974" cy="1169103"/>
          </a:xfrm>
          <a:prstGeom prst="rect">
            <a:avLst/>
          </a:prstGeom>
          <a:noFill/>
        </p:spPr>
        <p:txBody>
          <a:bodyPr wrap="square">
            <a:spAutoFit/>
          </a:bodyPr>
          <a:lstStyle/>
          <a:p>
            <a:pPr marL="0" marR="0" lvl="0" indent="0" algn="l" rtl="0">
              <a:lnSpc>
                <a:spcPct val="149948"/>
              </a:lnSpc>
              <a:spcBef>
                <a:spcPts val="0"/>
              </a:spcBef>
              <a:spcAft>
                <a:spcPts val="0"/>
              </a:spcAft>
              <a:buNone/>
            </a:pPr>
            <a:r>
              <a:rPr lang="en-US" sz="1200" b="0" i="0" u="none" strike="noStrike" cap="none" dirty="0">
                <a:latin typeface="Montserrat" panose="00000500000000000000" pitchFamily="2" charset="0"/>
                <a:ea typeface="Montserrat Light"/>
                <a:cs typeface="Montserrat Light"/>
                <a:sym typeface="Montserrat Light"/>
              </a:rPr>
              <a:t>We deliver across the Microsoft estate aligned to its core platform pillars- Azure, Data &amp; AI, </a:t>
            </a:r>
            <a:r>
              <a:rPr lang="en-US" sz="1200" b="0" i="0" u="none" strike="noStrike" cap="none" dirty="0" err="1">
                <a:latin typeface="Montserrat" panose="00000500000000000000" pitchFamily="2" charset="0"/>
                <a:ea typeface="Montserrat Light"/>
                <a:cs typeface="Montserrat Light"/>
                <a:sym typeface="Montserrat Light"/>
              </a:rPr>
              <a:t>Securityand</a:t>
            </a:r>
            <a:r>
              <a:rPr lang="en-US" sz="1200" b="0" i="0" u="none" strike="noStrike" cap="none" dirty="0">
                <a:latin typeface="Montserrat" panose="00000500000000000000" pitchFamily="2" charset="0"/>
                <a:ea typeface="Montserrat Light"/>
                <a:cs typeface="Montserrat Light"/>
                <a:sym typeface="Montserrat Light"/>
              </a:rPr>
              <a:t> Modern Work, enabling integrated, enterprise-wide transformation</a:t>
            </a:r>
            <a:endParaRPr lang="en-US" sz="1200" dirty="0">
              <a:latin typeface="Montserrat" panose="00000500000000000000" pitchFamily="2" charset="0"/>
            </a:endParaRPr>
          </a:p>
        </p:txBody>
      </p:sp>
      <p:pic>
        <p:nvPicPr>
          <p:cNvPr id="12" name="Picture 11">
            <a:extLst>
              <a:ext uri="{FF2B5EF4-FFF2-40B4-BE49-F238E27FC236}">
                <a16:creationId xmlns:a16="http://schemas.microsoft.com/office/drawing/2014/main" id="{EAE8EAA5-E2B8-5252-D4E9-64C64A70CBCE}"/>
              </a:ext>
            </a:extLst>
          </p:cNvPr>
          <p:cNvPicPr>
            <a:picLocks noChangeAspect="1"/>
          </p:cNvPicPr>
          <p:nvPr/>
        </p:nvPicPr>
        <p:blipFill>
          <a:blip r:embed="rId3"/>
          <a:stretch>
            <a:fillRect/>
          </a:stretch>
        </p:blipFill>
        <p:spPr>
          <a:xfrm>
            <a:off x="700076" y="1381028"/>
            <a:ext cx="480990" cy="480990"/>
          </a:xfrm>
          <a:prstGeom prst="rect">
            <a:avLst/>
          </a:prstGeom>
        </p:spPr>
      </p:pic>
      <p:pic>
        <p:nvPicPr>
          <p:cNvPr id="1027" name="Picture 3">
            <a:extLst>
              <a:ext uri="{FF2B5EF4-FFF2-40B4-BE49-F238E27FC236}">
                <a16:creationId xmlns:a16="http://schemas.microsoft.com/office/drawing/2014/main" id="{110A2E8B-F969-9834-6A4A-B84AEDF757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7789" y="1523225"/>
            <a:ext cx="716285" cy="429191"/>
          </a:xfrm>
          <a:prstGeom prst="rect">
            <a:avLst/>
          </a:prstGeom>
          <a:noFill/>
          <a:extLst>
            <a:ext uri="{909E8E84-426E-40DD-AFC4-6F175D3DCCD1}">
              <a14:hiddenFill xmlns:a14="http://schemas.microsoft.com/office/drawing/2010/main">
                <a:solidFill>
                  <a:srgbClr val="FFFFFF"/>
                </a:solidFill>
              </a14:hiddenFill>
            </a:ext>
          </a:extLst>
        </p:spPr>
      </p:pic>
      <p:sp>
        <p:nvSpPr>
          <p:cNvPr id="14" name="Google Shape;148;p16">
            <a:extLst>
              <a:ext uri="{FF2B5EF4-FFF2-40B4-BE49-F238E27FC236}">
                <a16:creationId xmlns:a16="http://schemas.microsoft.com/office/drawing/2014/main" id="{B5C75AA5-C31A-0BDE-4A61-A633F3A8F17E}"/>
              </a:ext>
            </a:extLst>
          </p:cNvPr>
          <p:cNvSpPr txBox="1"/>
          <p:nvPr/>
        </p:nvSpPr>
        <p:spPr>
          <a:xfrm>
            <a:off x="7044647" y="1475203"/>
            <a:ext cx="5280660" cy="228600"/>
          </a:xfrm>
          <a:prstGeom prst="rect">
            <a:avLst/>
          </a:prstGeom>
          <a:noFill/>
          <a:ln>
            <a:noFill/>
          </a:ln>
        </p:spPr>
        <p:txBody>
          <a:bodyPr spcFirstLastPara="1" wrap="square" lIns="180975" tIns="0" rIns="0" bIns="0" anchor="t" anchorCtr="0">
            <a:spAutoFit/>
          </a:bodyPr>
          <a:lstStyle/>
          <a:p>
            <a:pPr marL="0" marR="0" lvl="0" indent="0" algn="l" rtl="0">
              <a:spcBef>
                <a:spcPts val="0"/>
              </a:spcBef>
              <a:spcAft>
                <a:spcPts val="0"/>
              </a:spcAft>
              <a:buNone/>
            </a:pPr>
            <a:r>
              <a:rPr lang="en-US" sz="1500" b="0" i="0" u="none" strike="noStrike" cap="none" dirty="0">
                <a:solidFill>
                  <a:srgbClr val="002060"/>
                </a:solidFill>
                <a:latin typeface="Montserrat" panose="00000500000000000000" pitchFamily="2" charset="0"/>
                <a:ea typeface="Montserrat SemiBold"/>
                <a:cs typeface="Montserrat SemiBold"/>
                <a:sym typeface="Montserrat SemiBold"/>
              </a:rPr>
              <a:t> AMAZON WEB SERVICES</a:t>
            </a:r>
            <a:endParaRPr dirty="0">
              <a:solidFill>
                <a:srgbClr val="002060"/>
              </a:solidFill>
              <a:latin typeface="Montserrat" panose="00000500000000000000" pitchFamily="2" charset="0"/>
            </a:endParaRPr>
          </a:p>
        </p:txBody>
      </p:sp>
      <p:sp>
        <p:nvSpPr>
          <p:cNvPr id="15" name="Rectangle 14">
            <a:extLst>
              <a:ext uri="{FF2B5EF4-FFF2-40B4-BE49-F238E27FC236}">
                <a16:creationId xmlns:a16="http://schemas.microsoft.com/office/drawing/2014/main" id="{F2118BBC-FD2B-2684-56AE-C2F1760A26A7}"/>
              </a:ext>
            </a:extLst>
          </p:cNvPr>
          <p:cNvSpPr/>
          <p:nvPr/>
        </p:nvSpPr>
        <p:spPr>
          <a:xfrm>
            <a:off x="514896" y="2872185"/>
            <a:ext cx="5226902" cy="36512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400">
              <a:latin typeface="Montserrat" panose="00000500000000000000" pitchFamily="2" charset="0"/>
            </a:endParaRPr>
          </a:p>
        </p:txBody>
      </p:sp>
      <p:sp>
        <p:nvSpPr>
          <p:cNvPr id="20" name="TextBox 19">
            <a:extLst>
              <a:ext uri="{FF2B5EF4-FFF2-40B4-BE49-F238E27FC236}">
                <a16:creationId xmlns:a16="http://schemas.microsoft.com/office/drawing/2014/main" id="{0AF1AB08-5A0F-1D09-A290-9050BD2A18E3}"/>
              </a:ext>
            </a:extLst>
          </p:cNvPr>
          <p:cNvSpPr txBox="1"/>
          <p:nvPr/>
        </p:nvSpPr>
        <p:spPr>
          <a:xfrm>
            <a:off x="514896" y="2931923"/>
            <a:ext cx="7017349" cy="261610"/>
          </a:xfrm>
          <a:prstGeom prst="rect">
            <a:avLst/>
          </a:prstGeom>
          <a:noFill/>
        </p:spPr>
        <p:txBody>
          <a:bodyPr wrap="square">
            <a:spAutoFit/>
          </a:bodyPr>
          <a:lstStyle/>
          <a:p>
            <a:r>
              <a:rPr lang="en-US" sz="1050" dirty="0">
                <a:latin typeface="Montserrat" panose="00000500000000000000" pitchFamily="2" charset="0"/>
              </a:rPr>
              <a:t>End-to-end Azure, Data, AI, Security, and Modern Work delivery</a:t>
            </a:r>
            <a:endParaRPr lang="en-IN" sz="1050" dirty="0">
              <a:latin typeface="Montserrat" panose="00000500000000000000" pitchFamily="2" charset="0"/>
            </a:endParaRPr>
          </a:p>
        </p:txBody>
      </p:sp>
      <p:sp>
        <p:nvSpPr>
          <p:cNvPr id="26" name="Rectangle 25">
            <a:extLst>
              <a:ext uri="{FF2B5EF4-FFF2-40B4-BE49-F238E27FC236}">
                <a16:creationId xmlns:a16="http://schemas.microsoft.com/office/drawing/2014/main" id="{89C30870-D41F-5B09-6BCA-94A422EED3A1}"/>
              </a:ext>
            </a:extLst>
          </p:cNvPr>
          <p:cNvSpPr/>
          <p:nvPr/>
        </p:nvSpPr>
        <p:spPr>
          <a:xfrm>
            <a:off x="514896" y="3313000"/>
            <a:ext cx="5226902" cy="36512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400">
              <a:latin typeface="Montserrat" panose="00000500000000000000" pitchFamily="2" charset="0"/>
            </a:endParaRPr>
          </a:p>
        </p:txBody>
      </p:sp>
      <p:sp>
        <p:nvSpPr>
          <p:cNvPr id="29" name="Rectangle 28">
            <a:extLst>
              <a:ext uri="{FF2B5EF4-FFF2-40B4-BE49-F238E27FC236}">
                <a16:creationId xmlns:a16="http://schemas.microsoft.com/office/drawing/2014/main" id="{C7658197-4494-A302-F542-3F4C1BA25A56}"/>
              </a:ext>
            </a:extLst>
          </p:cNvPr>
          <p:cNvSpPr/>
          <p:nvPr/>
        </p:nvSpPr>
        <p:spPr>
          <a:xfrm>
            <a:off x="514896" y="3738748"/>
            <a:ext cx="5226902" cy="36512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400">
              <a:latin typeface="Montserrat" panose="00000500000000000000" pitchFamily="2" charset="0"/>
            </a:endParaRPr>
          </a:p>
        </p:txBody>
      </p:sp>
      <p:sp>
        <p:nvSpPr>
          <p:cNvPr id="30" name="Rectangle 29">
            <a:extLst>
              <a:ext uri="{FF2B5EF4-FFF2-40B4-BE49-F238E27FC236}">
                <a16:creationId xmlns:a16="http://schemas.microsoft.com/office/drawing/2014/main" id="{BC66EEB9-DE96-5FF5-B882-060E8817447D}"/>
              </a:ext>
            </a:extLst>
          </p:cNvPr>
          <p:cNvSpPr/>
          <p:nvPr/>
        </p:nvSpPr>
        <p:spPr>
          <a:xfrm>
            <a:off x="514896" y="4164496"/>
            <a:ext cx="5226902" cy="36512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400">
              <a:latin typeface="Montserrat" panose="00000500000000000000" pitchFamily="2" charset="0"/>
            </a:endParaRPr>
          </a:p>
        </p:txBody>
      </p:sp>
      <p:sp>
        <p:nvSpPr>
          <p:cNvPr id="31" name="TextBox 30">
            <a:extLst>
              <a:ext uri="{FF2B5EF4-FFF2-40B4-BE49-F238E27FC236}">
                <a16:creationId xmlns:a16="http://schemas.microsoft.com/office/drawing/2014/main" id="{DD08410C-62CC-78A6-7E5B-9F5FFB4BA71D}"/>
              </a:ext>
            </a:extLst>
          </p:cNvPr>
          <p:cNvSpPr txBox="1"/>
          <p:nvPr/>
        </p:nvSpPr>
        <p:spPr>
          <a:xfrm>
            <a:off x="514896" y="3363723"/>
            <a:ext cx="7017349" cy="261610"/>
          </a:xfrm>
          <a:prstGeom prst="rect">
            <a:avLst/>
          </a:prstGeom>
          <a:noFill/>
        </p:spPr>
        <p:txBody>
          <a:bodyPr wrap="square">
            <a:spAutoFit/>
          </a:bodyPr>
          <a:lstStyle/>
          <a:p>
            <a:r>
              <a:rPr lang="en-US" sz="1050" dirty="0">
                <a:latin typeface="Montserrat" panose="00000500000000000000" pitchFamily="2" charset="0"/>
              </a:rPr>
              <a:t>Large-scale migrations, modernization and platform engineering</a:t>
            </a:r>
            <a:endParaRPr lang="en-IN" sz="1050" dirty="0">
              <a:latin typeface="Montserrat" panose="00000500000000000000" pitchFamily="2" charset="0"/>
            </a:endParaRPr>
          </a:p>
        </p:txBody>
      </p:sp>
      <p:sp>
        <p:nvSpPr>
          <p:cNvPr id="32" name="TextBox 31">
            <a:extLst>
              <a:ext uri="{FF2B5EF4-FFF2-40B4-BE49-F238E27FC236}">
                <a16:creationId xmlns:a16="http://schemas.microsoft.com/office/drawing/2014/main" id="{50904312-8EA2-283B-CE3F-2787269CE026}"/>
              </a:ext>
            </a:extLst>
          </p:cNvPr>
          <p:cNvSpPr txBox="1"/>
          <p:nvPr/>
        </p:nvSpPr>
        <p:spPr>
          <a:xfrm>
            <a:off x="514896" y="3777002"/>
            <a:ext cx="7017349" cy="261610"/>
          </a:xfrm>
          <a:prstGeom prst="rect">
            <a:avLst/>
          </a:prstGeom>
          <a:noFill/>
        </p:spPr>
        <p:txBody>
          <a:bodyPr wrap="square">
            <a:spAutoFit/>
          </a:bodyPr>
          <a:lstStyle/>
          <a:p>
            <a:r>
              <a:rPr lang="en-US" sz="1050" dirty="0">
                <a:latin typeface="Montserrat" panose="00000500000000000000" pitchFamily="2" charset="0"/>
              </a:rPr>
              <a:t>Deep experience across PaaS, Fabric, Copilot and enterprise security</a:t>
            </a:r>
            <a:endParaRPr lang="en-IN" sz="1050" dirty="0">
              <a:latin typeface="Montserrat" panose="00000500000000000000" pitchFamily="2" charset="0"/>
            </a:endParaRPr>
          </a:p>
        </p:txBody>
      </p:sp>
      <p:sp>
        <p:nvSpPr>
          <p:cNvPr id="33" name="TextBox 32">
            <a:extLst>
              <a:ext uri="{FF2B5EF4-FFF2-40B4-BE49-F238E27FC236}">
                <a16:creationId xmlns:a16="http://schemas.microsoft.com/office/drawing/2014/main" id="{827EE81E-CAEE-CC1F-F2EC-5EDB79416B69}"/>
              </a:ext>
            </a:extLst>
          </p:cNvPr>
          <p:cNvSpPr txBox="1"/>
          <p:nvPr/>
        </p:nvSpPr>
        <p:spPr>
          <a:xfrm>
            <a:off x="514896" y="4209920"/>
            <a:ext cx="7017349" cy="261610"/>
          </a:xfrm>
          <a:prstGeom prst="rect">
            <a:avLst/>
          </a:prstGeom>
          <a:noFill/>
        </p:spPr>
        <p:txBody>
          <a:bodyPr wrap="square">
            <a:spAutoFit/>
          </a:bodyPr>
          <a:lstStyle/>
          <a:p>
            <a:r>
              <a:rPr lang="en-US" sz="1050" dirty="0">
                <a:latin typeface="Montserrat" panose="00000500000000000000" pitchFamily="2" charset="0"/>
              </a:rPr>
              <a:t>Microsoft-native governance, compliance, and operating models</a:t>
            </a:r>
            <a:endParaRPr lang="en-IN" sz="1050" dirty="0">
              <a:latin typeface="Montserrat" panose="00000500000000000000" pitchFamily="2" charset="0"/>
            </a:endParaRPr>
          </a:p>
        </p:txBody>
      </p:sp>
      <p:sp>
        <p:nvSpPr>
          <p:cNvPr id="34" name="Rectangle 33">
            <a:extLst>
              <a:ext uri="{FF2B5EF4-FFF2-40B4-BE49-F238E27FC236}">
                <a16:creationId xmlns:a16="http://schemas.microsoft.com/office/drawing/2014/main" id="{FA43C172-91FE-20AA-90E4-C1AAE21A71C6}"/>
              </a:ext>
            </a:extLst>
          </p:cNvPr>
          <p:cNvSpPr/>
          <p:nvPr/>
        </p:nvSpPr>
        <p:spPr>
          <a:xfrm>
            <a:off x="6359215" y="2872185"/>
            <a:ext cx="5226902" cy="36512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400">
              <a:latin typeface="Montserrat" panose="00000500000000000000" pitchFamily="2" charset="0"/>
            </a:endParaRPr>
          </a:p>
        </p:txBody>
      </p:sp>
      <p:sp>
        <p:nvSpPr>
          <p:cNvPr id="36" name="Rectangle 35">
            <a:extLst>
              <a:ext uri="{FF2B5EF4-FFF2-40B4-BE49-F238E27FC236}">
                <a16:creationId xmlns:a16="http://schemas.microsoft.com/office/drawing/2014/main" id="{F66E9E1B-5A2E-FE8D-7838-BA15DD2B6F0F}"/>
              </a:ext>
            </a:extLst>
          </p:cNvPr>
          <p:cNvSpPr/>
          <p:nvPr/>
        </p:nvSpPr>
        <p:spPr>
          <a:xfrm>
            <a:off x="6359215" y="3313000"/>
            <a:ext cx="5226902" cy="36512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400">
              <a:latin typeface="Montserrat" panose="00000500000000000000" pitchFamily="2" charset="0"/>
            </a:endParaRPr>
          </a:p>
        </p:txBody>
      </p:sp>
      <p:sp>
        <p:nvSpPr>
          <p:cNvPr id="37" name="Rectangle 36">
            <a:extLst>
              <a:ext uri="{FF2B5EF4-FFF2-40B4-BE49-F238E27FC236}">
                <a16:creationId xmlns:a16="http://schemas.microsoft.com/office/drawing/2014/main" id="{8DB0632E-FA00-69C3-B3E4-65D19169B752}"/>
              </a:ext>
            </a:extLst>
          </p:cNvPr>
          <p:cNvSpPr/>
          <p:nvPr/>
        </p:nvSpPr>
        <p:spPr>
          <a:xfrm>
            <a:off x="6359215" y="3738748"/>
            <a:ext cx="5226902" cy="36512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400">
              <a:latin typeface="Montserrat" panose="00000500000000000000" pitchFamily="2" charset="0"/>
            </a:endParaRPr>
          </a:p>
        </p:txBody>
      </p:sp>
      <p:sp>
        <p:nvSpPr>
          <p:cNvPr id="39" name="Rectangle 38">
            <a:extLst>
              <a:ext uri="{FF2B5EF4-FFF2-40B4-BE49-F238E27FC236}">
                <a16:creationId xmlns:a16="http://schemas.microsoft.com/office/drawing/2014/main" id="{B1FF6C73-E8B5-ADAD-E2A7-D835285F85D2}"/>
              </a:ext>
            </a:extLst>
          </p:cNvPr>
          <p:cNvSpPr/>
          <p:nvPr/>
        </p:nvSpPr>
        <p:spPr>
          <a:xfrm>
            <a:off x="6359215" y="4164496"/>
            <a:ext cx="5226902" cy="36512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400">
              <a:latin typeface="Montserrat" panose="00000500000000000000" pitchFamily="2" charset="0"/>
            </a:endParaRPr>
          </a:p>
        </p:txBody>
      </p:sp>
      <p:sp>
        <p:nvSpPr>
          <p:cNvPr id="40" name="TextBox 39">
            <a:extLst>
              <a:ext uri="{FF2B5EF4-FFF2-40B4-BE49-F238E27FC236}">
                <a16:creationId xmlns:a16="http://schemas.microsoft.com/office/drawing/2014/main" id="{814FD720-BC22-A450-219A-6B7B2E668999}"/>
              </a:ext>
            </a:extLst>
          </p:cNvPr>
          <p:cNvSpPr txBox="1"/>
          <p:nvPr/>
        </p:nvSpPr>
        <p:spPr>
          <a:xfrm>
            <a:off x="6359215" y="2925506"/>
            <a:ext cx="6151913" cy="261610"/>
          </a:xfrm>
          <a:prstGeom prst="rect">
            <a:avLst/>
          </a:prstGeom>
          <a:noFill/>
        </p:spPr>
        <p:txBody>
          <a:bodyPr wrap="square">
            <a:spAutoFit/>
          </a:bodyPr>
          <a:lstStyle/>
          <a:p>
            <a:r>
              <a:rPr lang="en-US" sz="1050" dirty="0">
                <a:latin typeface="Montserrat" panose="00000500000000000000" pitchFamily="2" charset="0"/>
              </a:rPr>
              <a:t>Full-spectrum delivery across IaaS, containers, serverless and data platforms</a:t>
            </a:r>
            <a:endParaRPr lang="en-IN" sz="1050" dirty="0">
              <a:latin typeface="Montserrat" panose="00000500000000000000" pitchFamily="2" charset="0"/>
            </a:endParaRPr>
          </a:p>
        </p:txBody>
      </p:sp>
      <p:sp>
        <p:nvSpPr>
          <p:cNvPr id="45" name="TextBox 44">
            <a:extLst>
              <a:ext uri="{FF2B5EF4-FFF2-40B4-BE49-F238E27FC236}">
                <a16:creationId xmlns:a16="http://schemas.microsoft.com/office/drawing/2014/main" id="{66B33B36-0215-CFEA-2A3E-0B9D1DF1155F}"/>
              </a:ext>
            </a:extLst>
          </p:cNvPr>
          <p:cNvSpPr txBox="1"/>
          <p:nvPr/>
        </p:nvSpPr>
        <p:spPr>
          <a:xfrm>
            <a:off x="6390924" y="3345782"/>
            <a:ext cx="6400800" cy="261610"/>
          </a:xfrm>
          <a:prstGeom prst="rect">
            <a:avLst/>
          </a:prstGeom>
          <a:noFill/>
        </p:spPr>
        <p:txBody>
          <a:bodyPr wrap="square">
            <a:spAutoFit/>
          </a:bodyPr>
          <a:lstStyle/>
          <a:p>
            <a:r>
              <a:rPr lang="en-IN" sz="1050" dirty="0">
                <a:latin typeface="Montserrat" panose="00000500000000000000" pitchFamily="2" charset="0"/>
              </a:rPr>
              <a:t>Proven legacy-to-modern transformation at scale</a:t>
            </a:r>
          </a:p>
        </p:txBody>
      </p:sp>
      <p:sp>
        <p:nvSpPr>
          <p:cNvPr id="47" name="TextBox 46">
            <a:extLst>
              <a:ext uri="{FF2B5EF4-FFF2-40B4-BE49-F238E27FC236}">
                <a16:creationId xmlns:a16="http://schemas.microsoft.com/office/drawing/2014/main" id="{BF6AADAF-C798-E03B-4AC2-F4AE51E79151}"/>
              </a:ext>
            </a:extLst>
          </p:cNvPr>
          <p:cNvSpPr txBox="1"/>
          <p:nvPr/>
        </p:nvSpPr>
        <p:spPr>
          <a:xfrm>
            <a:off x="6390924" y="3777001"/>
            <a:ext cx="6400800" cy="261610"/>
          </a:xfrm>
          <a:prstGeom prst="rect">
            <a:avLst/>
          </a:prstGeom>
          <a:noFill/>
        </p:spPr>
        <p:txBody>
          <a:bodyPr wrap="square">
            <a:spAutoFit/>
          </a:bodyPr>
          <a:lstStyle/>
          <a:p>
            <a:r>
              <a:rPr lang="en-US" sz="1050" dirty="0">
                <a:latin typeface="Montserrat" panose="00000500000000000000" pitchFamily="2" charset="0"/>
              </a:rPr>
              <a:t>Deep operational experience with AWS-native services and architectures</a:t>
            </a:r>
            <a:endParaRPr lang="en-IN" sz="1050" dirty="0">
              <a:latin typeface="Montserrat" panose="00000500000000000000" pitchFamily="2" charset="0"/>
            </a:endParaRPr>
          </a:p>
        </p:txBody>
      </p:sp>
      <p:sp>
        <p:nvSpPr>
          <p:cNvPr id="48" name="TextBox 47">
            <a:extLst>
              <a:ext uri="{FF2B5EF4-FFF2-40B4-BE49-F238E27FC236}">
                <a16:creationId xmlns:a16="http://schemas.microsoft.com/office/drawing/2014/main" id="{53F12B75-19A2-DA6B-01E5-7717AB8C59AF}"/>
              </a:ext>
            </a:extLst>
          </p:cNvPr>
          <p:cNvSpPr txBox="1"/>
          <p:nvPr/>
        </p:nvSpPr>
        <p:spPr>
          <a:xfrm>
            <a:off x="6390924" y="4187617"/>
            <a:ext cx="6400800" cy="261610"/>
          </a:xfrm>
          <a:prstGeom prst="rect">
            <a:avLst/>
          </a:prstGeom>
          <a:noFill/>
        </p:spPr>
        <p:txBody>
          <a:bodyPr wrap="square">
            <a:spAutoFit/>
          </a:bodyPr>
          <a:lstStyle/>
          <a:p>
            <a:r>
              <a:rPr lang="en-US" sz="1050" dirty="0">
                <a:latin typeface="Montserrat" panose="00000500000000000000" pitchFamily="2" charset="0"/>
              </a:rPr>
              <a:t>Continuous optimization aligned to AWS Well-Architected Framework</a:t>
            </a:r>
            <a:endParaRPr lang="en-IN" sz="1050" dirty="0">
              <a:latin typeface="Montserrat" panose="00000500000000000000" pitchFamily="2" charset="0"/>
            </a:endParaRPr>
          </a:p>
        </p:txBody>
      </p:sp>
      <p:cxnSp>
        <p:nvCxnSpPr>
          <p:cNvPr id="49" name="Straight Connector 48">
            <a:extLst>
              <a:ext uri="{FF2B5EF4-FFF2-40B4-BE49-F238E27FC236}">
                <a16:creationId xmlns:a16="http://schemas.microsoft.com/office/drawing/2014/main" id="{BBF8CCF6-F98D-734E-339D-FF3327066137}"/>
              </a:ext>
            </a:extLst>
          </p:cNvPr>
          <p:cNvCxnSpPr>
            <a:cxnSpLocks/>
          </p:cNvCxnSpPr>
          <p:nvPr/>
        </p:nvCxnSpPr>
        <p:spPr>
          <a:xfrm flipH="1">
            <a:off x="514896" y="4782828"/>
            <a:ext cx="11071221"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79299F03-A0CF-5147-0763-806C5DD84E58}"/>
              </a:ext>
            </a:extLst>
          </p:cNvPr>
          <p:cNvSpPr txBox="1"/>
          <p:nvPr/>
        </p:nvSpPr>
        <p:spPr>
          <a:xfrm>
            <a:off x="7258502" y="1804276"/>
            <a:ext cx="4327613" cy="894476"/>
          </a:xfrm>
          <a:prstGeom prst="rect">
            <a:avLst/>
          </a:prstGeom>
          <a:noFill/>
        </p:spPr>
        <p:txBody>
          <a:bodyPr wrap="square">
            <a:spAutoFit/>
          </a:bodyPr>
          <a:lstStyle/>
          <a:p>
            <a:pPr marL="0" marR="0" lvl="0" indent="0" algn="l" rtl="0">
              <a:lnSpc>
                <a:spcPct val="149948"/>
              </a:lnSpc>
              <a:spcBef>
                <a:spcPts val="0"/>
              </a:spcBef>
              <a:spcAft>
                <a:spcPts val="0"/>
              </a:spcAft>
              <a:buNone/>
            </a:pPr>
            <a:r>
              <a:rPr lang="en-US" sz="1200" b="0" i="0" u="none" strike="noStrike" cap="none" dirty="0">
                <a:latin typeface="Montserrat" panose="00000500000000000000" pitchFamily="2" charset="0"/>
                <a:ea typeface="Montserrat Light"/>
                <a:cs typeface="Montserrat Light"/>
                <a:sym typeface="Montserrat Light"/>
              </a:rPr>
              <a:t>We deliver across AWS service domains- compute, storage, networking, data, and cloud-native services, building scalable, resilient environments.</a:t>
            </a:r>
            <a:endParaRPr lang="en-US" sz="1200" dirty="0">
              <a:latin typeface="Montserrat" panose="00000500000000000000" pitchFamily="2" charset="0"/>
            </a:endParaRPr>
          </a:p>
        </p:txBody>
      </p:sp>
      <p:sp>
        <p:nvSpPr>
          <p:cNvPr id="56" name="TextBox 55">
            <a:extLst>
              <a:ext uri="{FF2B5EF4-FFF2-40B4-BE49-F238E27FC236}">
                <a16:creationId xmlns:a16="http://schemas.microsoft.com/office/drawing/2014/main" id="{E52173F1-80FC-3F0D-A806-815C6F0DAEFB}"/>
              </a:ext>
            </a:extLst>
          </p:cNvPr>
          <p:cNvSpPr txBox="1"/>
          <p:nvPr/>
        </p:nvSpPr>
        <p:spPr>
          <a:xfrm>
            <a:off x="514895" y="4851369"/>
            <a:ext cx="11071219" cy="323165"/>
          </a:xfrm>
          <a:prstGeom prst="rect">
            <a:avLst/>
          </a:prstGeom>
          <a:noFill/>
        </p:spPr>
        <p:txBody>
          <a:bodyPr wrap="square">
            <a:spAutoFit/>
          </a:bodyPr>
          <a:lstStyle/>
          <a:p>
            <a:pPr algn="ctr"/>
            <a:r>
              <a:rPr lang="en-IN" sz="1500" dirty="0">
                <a:solidFill>
                  <a:srgbClr val="002060"/>
                </a:solidFill>
                <a:latin typeface="Montserrat" panose="00000500000000000000" pitchFamily="2" charset="0"/>
              </a:rPr>
              <a:t>Multi-Cloud &amp; Hybrid Orchestration</a:t>
            </a:r>
          </a:p>
        </p:txBody>
      </p:sp>
      <p:sp>
        <p:nvSpPr>
          <p:cNvPr id="57" name="Rectangle: Rounded Corners 56">
            <a:extLst>
              <a:ext uri="{FF2B5EF4-FFF2-40B4-BE49-F238E27FC236}">
                <a16:creationId xmlns:a16="http://schemas.microsoft.com/office/drawing/2014/main" id="{A9B8C2C3-D465-BBB5-9D73-3E7CA8BCA229}"/>
              </a:ext>
            </a:extLst>
          </p:cNvPr>
          <p:cNvSpPr/>
          <p:nvPr/>
        </p:nvSpPr>
        <p:spPr>
          <a:xfrm>
            <a:off x="514895" y="5215507"/>
            <a:ext cx="2438366" cy="1039452"/>
          </a:xfrm>
          <a:prstGeom prst="roundRect">
            <a:avLst/>
          </a:prstGeom>
          <a:solidFill>
            <a:srgbClr val="00206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Montserrat" panose="00000500000000000000" pitchFamily="2" charset="0"/>
            </a:endParaRPr>
          </a:p>
        </p:txBody>
      </p:sp>
      <p:sp>
        <p:nvSpPr>
          <p:cNvPr id="105" name="TextBox 104">
            <a:extLst>
              <a:ext uri="{FF2B5EF4-FFF2-40B4-BE49-F238E27FC236}">
                <a16:creationId xmlns:a16="http://schemas.microsoft.com/office/drawing/2014/main" id="{6ECA52DF-638F-17B8-A6CF-C260D15F3B5C}"/>
              </a:ext>
            </a:extLst>
          </p:cNvPr>
          <p:cNvSpPr txBox="1"/>
          <p:nvPr/>
        </p:nvSpPr>
        <p:spPr>
          <a:xfrm>
            <a:off x="514896" y="5215508"/>
            <a:ext cx="2429938" cy="307777"/>
          </a:xfrm>
          <a:prstGeom prst="rect">
            <a:avLst/>
          </a:prstGeom>
          <a:noFill/>
        </p:spPr>
        <p:txBody>
          <a:bodyPr wrap="square" rtlCol="0">
            <a:spAutoFit/>
          </a:bodyPr>
          <a:lstStyle/>
          <a:p>
            <a:pPr algn="ctr"/>
            <a:r>
              <a:rPr lang="en-IN" sz="1400" b="1" dirty="0">
                <a:solidFill>
                  <a:schemeClr val="bg1"/>
                </a:solidFill>
                <a:latin typeface="Montserrat" panose="00000500000000000000" pitchFamily="2" charset="0"/>
              </a:rPr>
              <a:t>Workload Placement</a:t>
            </a:r>
          </a:p>
        </p:txBody>
      </p:sp>
      <p:sp>
        <p:nvSpPr>
          <p:cNvPr id="107" name="TextBox 106">
            <a:extLst>
              <a:ext uri="{FF2B5EF4-FFF2-40B4-BE49-F238E27FC236}">
                <a16:creationId xmlns:a16="http://schemas.microsoft.com/office/drawing/2014/main" id="{059B12CA-1149-2C1A-AE9A-57B93A93402A}"/>
              </a:ext>
            </a:extLst>
          </p:cNvPr>
          <p:cNvSpPr txBox="1"/>
          <p:nvPr/>
        </p:nvSpPr>
        <p:spPr>
          <a:xfrm>
            <a:off x="514894" y="5548448"/>
            <a:ext cx="2429938" cy="600164"/>
          </a:xfrm>
          <a:prstGeom prst="rect">
            <a:avLst/>
          </a:prstGeom>
          <a:noFill/>
        </p:spPr>
        <p:txBody>
          <a:bodyPr wrap="square">
            <a:spAutoFit/>
          </a:bodyPr>
          <a:lstStyle/>
          <a:p>
            <a:pPr algn="ctr"/>
            <a:r>
              <a:rPr lang="en-US" sz="1100" dirty="0">
                <a:solidFill>
                  <a:schemeClr val="bg1"/>
                </a:solidFill>
                <a:latin typeface="Montserrat" panose="00000500000000000000" pitchFamily="2" charset="0"/>
              </a:rPr>
              <a:t>Best-fit services across Azure, AWS, private cloud, and on-prem</a:t>
            </a:r>
            <a:endParaRPr lang="en-IN" sz="1100" dirty="0">
              <a:solidFill>
                <a:schemeClr val="bg1"/>
              </a:solidFill>
              <a:latin typeface="Montserrat" panose="00000500000000000000" pitchFamily="2" charset="0"/>
            </a:endParaRPr>
          </a:p>
        </p:txBody>
      </p:sp>
      <p:sp>
        <p:nvSpPr>
          <p:cNvPr id="110" name="Rectangle: Rounded Corners 109">
            <a:extLst>
              <a:ext uri="{FF2B5EF4-FFF2-40B4-BE49-F238E27FC236}">
                <a16:creationId xmlns:a16="http://schemas.microsoft.com/office/drawing/2014/main" id="{16FA928F-FA8B-9937-101F-7B366AF99887}"/>
              </a:ext>
            </a:extLst>
          </p:cNvPr>
          <p:cNvSpPr/>
          <p:nvPr/>
        </p:nvSpPr>
        <p:spPr>
          <a:xfrm>
            <a:off x="3408603" y="5215507"/>
            <a:ext cx="2438366" cy="1039452"/>
          </a:xfrm>
          <a:prstGeom prst="roundRect">
            <a:avLst/>
          </a:prstGeom>
          <a:solidFill>
            <a:srgbClr val="00206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Montserrat" panose="00000500000000000000" pitchFamily="2" charset="0"/>
            </a:endParaRPr>
          </a:p>
        </p:txBody>
      </p:sp>
      <p:sp>
        <p:nvSpPr>
          <p:cNvPr id="111" name="TextBox 110">
            <a:extLst>
              <a:ext uri="{FF2B5EF4-FFF2-40B4-BE49-F238E27FC236}">
                <a16:creationId xmlns:a16="http://schemas.microsoft.com/office/drawing/2014/main" id="{A70B7F6C-6AC7-F6A5-D183-5BEFB1D9A8E4}"/>
              </a:ext>
            </a:extLst>
          </p:cNvPr>
          <p:cNvSpPr txBox="1"/>
          <p:nvPr/>
        </p:nvSpPr>
        <p:spPr>
          <a:xfrm>
            <a:off x="3408604" y="5215508"/>
            <a:ext cx="2429938" cy="307777"/>
          </a:xfrm>
          <a:prstGeom prst="rect">
            <a:avLst/>
          </a:prstGeom>
          <a:noFill/>
        </p:spPr>
        <p:txBody>
          <a:bodyPr wrap="square" rtlCol="0">
            <a:spAutoFit/>
          </a:bodyPr>
          <a:lstStyle/>
          <a:p>
            <a:pPr algn="ctr"/>
            <a:r>
              <a:rPr lang="en-IN" sz="1400" b="1" dirty="0">
                <a:solidFill>
                  <a:schemeClr val="bg1"/>
                </a:solidFill>
                <a:latin typeface="Montserrat" panose="00000500000000000000" pitchFamily="2" charset="0"/>
              </a:rPr>
              <a:t>Platform Architecture</a:t>
            </a:r>
          </a:p>
        </p:txBody>
      </p:sp>
      <p:sp>
        <p:nvSpPr>
          <p:cNvPr id="112" name="TextBox 111">
            <a:extLst>
              <a:ext uri="{FF2B5EF4-FFF2-40B4-BE49-F238E27FC236}">
                <a16:creationId xmlns:a16="http://schemas.microsoft.com/office/drawing/2014/main" id="{20916B90-0B48-F537-3255-A959E1FE0A24}"/>
              </a:ext>
            </a:extLst>
          </p:cNvPr>
          <p:cNvSpPr txBox="1"/>
          <p:nvPr/>
        </p:nvSpPr>
        <p:spPr>
          <a:xfrm>
            <a:off x="3408602" y="5548448"/>
            <a:ext cx="2429938" cy="430887"/>
          </a:xfrm>
          <a:prstGeom prst="rect">
            <a:avLst/>
          </a:prstGeom>
          <a:noFill/>
        </p:spPr>
        <p:txBody>
          <a:bodyPr wrap="square">
            <a:spAutoFit/>
          </a:bodyPr>
          <a:lstStyle/>
          <a:p>
            <a:pPr algn="ctr"/>
            <a:r>
              <a:rPr lang="en-US" sz="1100" dirty="0">
                <a:solidFill>
                  <a:schemeClr val="bg1"/>
                </a:solidFill>
                <a:latin typeface="Montserrat" panose="00000500000000000000" pitchFamily="2" charset="0"/>
              </a:rPr>
              <a:t>Hyperscale-native designs with cross-cloud experience</a:t>
            </a:r>
            <a:endParaRPr lang="en-IN" sz="1100" dirty="0">
              <a:solidFill>
                <a:schemeClr val="bg1"/>
              </a:solidFill>
              <a:latin typeface="Montserrat" panose="00000500000000000000" pitchFamily="2" charset="0"/>
            </a:endParaRPr>
          </a:p>
        </p:txBody>
      </p:sp>
      <p:sp>
        <p:nvSpPr>
          <p:cNvPr id="114" name="Rectangle: Rounded Corners 113">
            <a:extLst>
              <a:ext uri="{FF2B5EF4-FFF2-40B4-BE49-F238E27FC236}">
                <a16:creationId xmlns:a16="http://schemas.microsoft.com/office/drawing/2014/main" id="{BF1AB04C-2142-6633-8DBA-2ED272051B16}"/>
              </a:ext>
            </a:extLst>
          </p:cNvPr>
          <p:cNvSpPr/>
          <p:nvPr/>
        </p:nvSpPr>
        <p:spPr>
          <a:xfrm>
            <a:off x="6302311" y="5215507"/>
            <a:ext cx="2438366" cy="1039452"/>
          </a:xfrm>
          <a:prstGeom prst="roundRect">
            <a:avLst/>
          </a:prstGeom>
          <a:solidFill>
            <a:srgbClr val="00206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Montserrat" panose="00000500000000000000" pitchFamily="2" charset="0"/>
            </a:endParaRPr>
          </a:p>
        </p:txBody>
      </p:sp>
      <p:sp>
        <p:nvSpPr>
          <p:cNvPr id="115" name="TextBox 114">
            <a:extLst>
              <a:ext uri="{FF2B5EF4-FFF2-40B4-BE49-F238E27FC236}">
                <a16:creationId xmlns:a16="http://schemas.microsoft.com/office/drawing/2014/main" id="{CE31AC65-A061-B167-2EDB-A29D99EA01D3}"/>
              </a:ext>
            </a:extLst>
          </p:cNvPr>
          <p:cNvSpPr txBox="1"/>
          <p:nvPr/>
        </p:nvSpPr>
        <p:spPr>
          <a:xfrm>
            <a:off x="6302312" y="5215508"/>
            <a:ext cx="2429938" cy="307777"/>
          </a:xfrm>
          <a:prstGeom prst="rect">
            <a:avLst/>
          </a:prstGeom>
          <a:noFill/>
        </p:spPr>
        <p:txBody>
          <a:bodyPr wrap="square" rtlCol="0">
            <a:spAutoFit/>
          </a:bodyPr>
          <a:lstStyle/>
          <a:p>
            <a:pPr algn="ctr"/>
            <a:r>
              <a:rPr lang="en-IN" sz="1400" b="1" dirty="0">
                <a:solidFill>
                  <a:schemeClr val="bg1"/>
                </a:solidFill>
                <a:latin typeface="Montserrat" panose="00000500000000000000" pitchFamily="2" charset="0"/>
              </a:rPr>
              <a:t>Hybrid Integration</a:t>
            </a:r>
          </a:p>
        </p:txBody>
      </p:sp>
      <p:sp>
        <p:nvSpPr>
          <p:cNvPr id="116" name="TextBox 115">
            <a:extLst>
              <a:ext uri="{FF2B5EF4-FFF2-40B4-BE49-F238E27FC236}">
                <a16:creationId xmlns:a16="http://schemas.microsoft.com/office/drawing/2014/main" id="{4CDA64CB-5A0A-89F3-D286-098212A05F80}"/>
              </a:ext>
            </a:extLst>
          </p:cNvPr>
          <p:cNvSpPr txBox="1"/>
          <p:nvPr/>
        </p:nvSpPr>
        <p:spPr>
          <a:xfrm>
            <a:off x="6302310" y="5548448"/>
            <a:ext cx="2429938" cy="430887"/>
          </a:xfrm>
          <a:prstGeom prst="rect">
            <a:avLst/>
          </a:prstGeom>
          <a:noFill/>
        </p:spPr>
        <p:txBody>
          <a:bodyPr wrap="square">
            <a:spAutoFit/>
          </a:bodyPr>
          <a:lstStyle/>
          <a:p>
            <a:pPr algn="ctr"/>
            <a:r>
              <a:rPr lang="en-US" sz="1100" dirty="0">
                <a:solidFill>
                  <a:schemeClr val="bg1"/>
                </a:solidFill>
                <a:latin typeface="Montserrat" panose="00000500000000000000" pitchFamily="2" charset="0"/>
              </a:rPr>
              <a:t>Public cloud, private cloud, and data </a:t>
            </a:r>
            <a:r>
              <a:rPr lang="en-US" sz="1100" dirty="0" err="1">
                <a:solidFill>
                  <a:schemeClr val="bg1"/>
                </a:solidFill>
                <a:latin typeface="Montserrat" panose="00000500000000000000" pitchFamily="2" charset="0"/>
              </a:rPr>
              <a:t>centre</a:t>
            </a:r>
            <a:r>
              <a:rPr lang="en-US" sz="1100" dirty="0">
                <a:solidFill>
                  <a:schemeClr val="bg1"/>
                </a:solidFill>
                <a:latin typeface="Montserrat" panose="00000500000000000000" pitchFamily="2" charset="0"/>
              </a:rPr>
              <a:t> connectivity</a:t>
            </a:r>
            <a:endParaRPr lang="en-IN" sz="1100" dirty="0">
              <a:solidFill>
                <a:schemeClr val="bg1"/>
              </a:solidFill>
              <a:latin typeface="Montserrat" panose="00000500000000000000" pitchFamily="2" charset="0"/>
            </a:endParaRPr>
          </a:p>
        </p:txBody>
      </p:sp>
      <p:sp>
        <p:nvSpPr>
          <p:cNvPr id="118" name="Rectangle: Rounded Corners 117">
            <a:extLst>
              <a:ext uri="{FF2B5EF4-FFF2-40B4-BE49-F238E27FC236}">
                <a16:creationId xmlns:a16="http://schemas.microsoft.com/office/drawing/2014/main" id="{4209755D-337B-311A-4C04-F0A11177060B}"/>
              </a:ext>
            </a:extLst>
          </p:cNvPr>
          <p:cNvSpPr/>
          <p:nvPr/>
        </p:nvSpPr>
        <p:spPr>
          <a:xfrm>
            <a:off x="9196020" y="5215507"/>
            <a:ext cx="2438366" cy="1039452"/>
          </a:xfrm>
          <a:prstGeom prst="roundRect">
            <a:avLst/>
          </a:prstGeom>
          <a:solidFill>
            <a:srgbClr val="00206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Montserrat" panose="00000500000000000000" pitchFamily="2" charset="0"/>
            </a:endParaRPr>
          </a:p>
        </p:txBody>
      </p:sp>
      <p:sp>
        <p:nvSpPr>
          <p:cNvPr id="119" name="TextBox 118">
            <a:extLst>
              <a:ext uri="{FF2B5EF4-FFF2-40B4-BE49-F238E27FC236}">
                <a16:creationId xmlns:a16="http://schemas.microsoft.com/office/drawing/2014/main" id="{54DEB491-E007-E0D2-EEEC-DE26975B95C2}"/>
              </a:ext>
            </a:extLst>
          </p:cNvPr>
          <p:cNvSpPr txBox="1"/>
          <p:nvPr/>
        </p:nvSpPr>
        <p:spPr>
          <a:xfrm>
            <a:off x="9196021" y="5215508"/>
            <a:ext cx="2429938" cy="307777"/>
          </a:xfrm>
          <a:prstGeom prst="rect">
            <a:avLst/>
          </a:prstGeom>
          <a:noFill/>
        </p:spPr>
        <p:txBody>
          <a:bodyPr wrap="square" rtlCol="0">
            <a:spAutoFit/>
          </a:bodyPr>
          <a:lstStyle/>
          <a:p>
            <a:pPr algn="ctr"/>
            <a:r>
              <a:rPr lang="en-IN" sz="1400" b="1" dirty="0">
                <a:solidFill>
                  <a:schemeClr val="bg1"/>
                </a:solidFill>
                <a:latin typeface="Montserrat" panose="00000500000000000000" pitchFamily="2" charset="0"/>
              </a:rPr>
              <a:t>Cloud FinOps</a:t>
            </a:r>
          </a:p>
        </p:txBody>
      </p:sp>
      <p:sp>
        <p:nvSpPr>
          <p:cNvPr id="120" name="TextBox 119">
            <a:extLst>
              <a:ext uri="{FF2B5EF4-FFF2-40B4-BE49-F238E27FC236}">
                <a16:creationId xmlns:a16="http://schemas.microsoft.com/office/drawing/2014/main" id="{6BA83CE3-E3F4-725F-14FF-B7D55EB9E428}"/>
              </a:ext>
            </a:extLst>
          </p:cNvPr>
          <p:cNvSpPr txBox="1"/>
          <p:nvPr/>
        </p:nvSpPr>
        <p:spPr>
          <a:xfrm>
            <a:off x="9196019" y="5548448"/>
            <a:ext cx="2429938" cy="430887"/>
          </a:xfrm>
          <a:prstGeom prst="rect">
            <a:avLst/>
          </a:prstGeom>
          <a:noFill/>
        </p:spPr>
        <p:txBody>
          <a:bodyPr wrap="square">
            <a:spAutoFit/>
          </a:bodyPr>
          <a:lstStyle/>
          <a:p>
            <a:pPr algn="ctr"/>
            <a:r>
              <a:rPr lang="en-US" sz="1100" dirty="0">
                <a:solidFill>
                  <a:schemeClr val="bg1"/>
                </a:solidFill>
                <a:latin typeface="Montserrat" panose="00000500000000000000" pitchFamily="2" charset="0"/>
              </a:rPr>
              <a:t>Cost visibility, optimization, and commitment management</a:t>
            </a:r>
            <a:endParaRPr lang="en-IN" sz="1100" dirty="0">
              <a:solidFill>
                <a:schemeClr val="bg1"/>
              </a:solidFill>
              <a:latin typeface="Montserrat" panose="00000500000000000000" pitchFamily="2" charset="0"/>
            </a:endParaRPr>
          </a:p>
        </p:txBody>
      </p:sp>
      <p:sp>
        <p:nvSpPr>
          <p:cNvPr id="3" name="TextBox 2">
            <a:extLst>
              <a:ext uri="{FF2B5EF4-FFF2-40B4-BE49-F238E27FC236}">
                <a16:creationId xmlns:a16="http://schemas.microsoft.com/office/drawing/2014/main" id="{D9D4E761-5AD5-665B-556F-CEC4546CC68E}"/>
              </a:ext>
            </a:extLst>
          </p:cNvPr>
          <p:cNvSpPr txBox="1"/>
          <p:nvPr/>
        </p:nvSpPr>
        <p:spPr>
          <a:xfrm>
            <a:off x="754463" y="652038"/>
            <a:ext cx="10185679" cy="338106"/>
          </a:xfrm>
          <a:prstGeom prst="rect">
            <a:avLst/>
          </a:prstGeom>
          <a:noFill/>
        </p:spPr>
        <p:txBody>
          <a:bodyPr wrap="square">
            <a:spAutoFit/>
          </a:bodyPr>
          <a:lstStyle/>
          <a:p>
            <a:pPr>
              <a:lnSpc>
                <a:spcPct val="149948"/>
              </a:lnSpc>
            </a:pPr>
            <a:r>
              <a:rPr lang="en-US" sz="1200" b="1" dirty="0">
                <a:latin typeface="Montserrat Light"/>
              </a:rPr>
              <a:t>Architecting and operating cloud platforms across Azure, </a:t>
            </a:r>
            <a:r>
              <a:rPr lang="en-US" sz="1200" b="1" dirty="0" err="1">
                <a:latin typeface="Montserrat Light"/>
              </a:rPr>
              <a:t>AWS,and</a:t>
            </a:r>
            <a:r>
              <a:rPr lang="en-US" sz="1200" b="1" dirty="0">
                <a:latin typeface="Montserrat Light"/>
              </a:rPr>
              <a:t> hybrid enterprise environments</a:t>
            </a:r>
            <a:endParaRPr lang="en-IN" sz="1200" b="1" dirty="0">
              <a:latin typeface="Montserrat Light"/>
            </a:endParaRPr>
          </a:p>
        </p:txBody>
      </p:sp>
    </p:spTree>
    <p:extLst>
      <p:ext uri="{BB962C8B-B14F-4D97-AF65-F5344CB8AC3E}">
        <p14:creationId xmlns:p14="http://schemas.microsoft.com/office/powerpoint/2010/main" val="3830904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7CD9D-5E8E-4595-DDBB-0F9DBD22B5A3}"/>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5306749C-0022-5EDB-D197-CC5A068D3963}"/>
              </a:ext>
            </a:extLst>
          </p:cNvPr>
          <p:cNvSpPr txBox="1">
            <a:spLocks/>
          </p:cNvSpPr>
          <p:nvPr/>
        </p:nvSpPr>
        <p:spPr>
          <a:xfrm>
            <a:off x="713310" y="189040"/>
            <a:ext cx="10778420" cy="654151"/>
          </a:xfrm>
          <a:prstGeom prst="rect">
            <a:avLst/>
          </a:prstGeom>
        </p:spPr>
        <p:txBody>
          <a:bodyPr vert="horz" lIns="91440" tIns="45720" rIns="91440" bIns="45720" rtlCol="0" anchor="ctr">
            <a:normAutofit/>
          </a:bodyPr>
          <a:lstStyle>
            <a:defPPr>
              <a:defRPr lang="en-US"/>
            </a:defPPr>
            <a:lvl1pPr marL="0" algn="l" defTabSz="914400" rtl="0" eaLnBrk="1" latinLnBrk="0" hangingPunct="1">
              <a:lnSpc>
                <a:spcPct val="90000"/>
              </a:lnSpc>
              <a:spcBef>
                <a:spcPct val="0"/>
              </a:spcBef>
              <a:buNone/>
              <a:defRPr sz="4400" kern="1200">
                <a:solidFill>
                  <a:srgbClr val="D41864"/>
                </a:solidFill>
                <a:latin typeface="Quicksand Light" panose="00000400000000000000" pitchFamily="2" charset="0"/>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US" sz="2800" b="1" dirty="0">
                <a:solidFill>
                  <a:srgbClr val="002060"/>
                </a:solidFill>
                <a:latin typeface="Montserrat"/>
              </a:rPr>
              <a:t>SOVERIGN INFRASTRUCTURE</a:t>
            </a:r>
          </a:p>
        </p:txBody>
      </p:sp>
      <p:sp>
        <p:nvSpPr>
          <p:cNvPr id="82" name="标题 1">
            <a:extLst>
              <a:ext uri="{FF2B5EF4-FFF2-40B4-BE49-F238E27FC236}">
                <a16:creationId xmlns:a16="http://schemas.microsoft.com/office/drawing/2014/main" id="{C649F783-87B6-5716-C2AC-7E09EBA6DE3E}"/>
              </a:ext>
            </a:extLst>
          </p:cNvPr>
          <p:cNvSpPr txBox="1"/>
          <p:nvPr/>
        </p:nvSpPr>
        <p:spPr>
          <a:xfrm>
            <a:off x="12040908" y="-9028"/>
            <a:ext cx="181572" cy="6887347"/>
          </a:xfrm>
          <a:custGeom>
            <a:avLst/>
            <a:gdLst>
              <a:gd name="connsiteX0" fmla="*/ 3261380 w 5957407"/>
              <a:gd name="connsiteY0" fmla="*/ 0 h 6858000"/>
              <a:gd name="connsiteX1" fmla="*/ 3482457 w 5957407"/>
              <a:gd name="connsiteY1" fmla="*/ 0 h 6858000"/>
              <a:gd name="connsiteX2" fmla="*/ 3761252 w 5957407"/>
              <a:gd name="connsiteY2" fmla="*/ 0 h 6858000"/>
              <a:gd name="connsiteX3" fmla="*/ 3982329 w 5957407"/>
              <a:gd name="connsiteY3" fmla="*/ 0 h 6858000"/>
              <a:gd name="connsiteX4" fmla="*/ 5597235 w 5957407"/>
              <a:gd name="connsiteY4" fmla="*/ 0 h 6858000"/>
              <a:gd name="connsiteX5" fmla="*/ 5957407 w 5957407"/>
              <a:gd name="connsiteY5" fmla="*/ 0 h 6858000"/>
              <a:gd name="connsiteX6" fmla="*/ 5957407 w 5957407"/>
              <a:gd name="connsiteY6" fmla="*/ 6858000 h 6858000"/>
              <a:gd name="connsiteX7" fmla="*/ 0 w 5957407"/>
              <a:gd name="connsiteY7" fmla="*/ 6858000 h 6858000"/>
              <a:gd name="connsiteX8" fmla="*/ 23538 w 5957407"/>
              <a:gd name="connsiteY8" fmla="*/ 6774015 h 6858000"/>
              <a:gd name="connsiteX9" fmla="*/ 2090104 w 5957407"/>
              <a:gd name="connsiteY9" fmla="*/ 832701 h 6858000"/>
              <a:gd name="connsiteX10" fmla="*/ 3261380 w 5957407"/>
              <a:gd name="connsiteY10" fmla="*/ 0 h 6858000"/>
            </a:gdLst>
            <a:ahLst/>
            <a:cxnLst/>
            <a:rect l="l" t="t" r="r" b="b"/>
            <a:pathLst>
              <a:path w="5957407" h="6858000">
                <a:moveTo>
                  <a:pt x="3261380" y="0"/>
                </a:moveTo>
                <a:lnTo>
                  <a:pt x="3482457" y="0"/>
                </a:lnTo>
                <a:lnTo>
                  <a:pt x="3761252" y="0"/>
                </a:lnTo>
                <a:lnTo>
                  <a:pt x="3982329" y="0"/>
                </a:lnTo>
                <a:lnTo>
                  <a:pt x="5597235" y="0"/>
                </a:lnTo>
                <a:lnTo>
                  <a:pt x="5957407" y="0"/>
                </a:lnTo>
                <a:lnTo>
                  <a:pt x="5957407" y="6858000"/>
                </a:lnTo>
                <a:lnTo>
                  <a:pt x="0" y="6858000"/>
                </a:lnTo>
                <a:lnTo>
                  <a:pt x="23538" y="6774015"/>
                </a:lnTo>
                <a:lnTo>
                  <a:pt x="2090104" y="832701"/>
                </a:lnTo>
                <a:cubicBezTo>
                  <a:pt x="2263599" y="333914"/>
                  <a:pt x="2733279" y="0"/>
                  <a:pt x="3261380" y="0"/>
                </a:cubicBezTo>
                <a:close/>
              </a:path>
            </a:pathLst>
          </a:custGeom>
          <a:solidFill>
            <a:srgbClr val="112D85"/>
          </a:solidFill>
          <a:ln w="12700" cap="sq">
            <a:noFill/>
            <a:miter/>
          </a:ln>
        </p:spPr>
        <p:txBody>
          <a:bodyPr vert="horz" wrap="square"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000000"/>
              </a:solidFill>
              <a:effectLst/>
              <a:uLnTx/>
              <a:uFillTx/>
              <a:latin typeface="等线" panose="020F0502020204030204"/>
              <a:ea typeface="等线" panose="02010600030101010101" pitchFamily="2" charset="-122"/>
              <a:cs typeface="+mn-cs"/>
            </a:endParaRPr>
          </a:p>
        </p:txBody>
      </p:sp>
      <p:sp>
        <p:nvSpPr>
          <p:cNvPr id="27" name="Rectangle 26">
            <a:extLst>
              <a:ext uri="{FF2B5EF4-FFF2-40B4-BE49-F238E27FC236}">
                <a16:creationId xmlns:a16="http://schemas.microsoft.com/office/drawing/2014/main" id="{66034D42-5F1E-31A8-B8C3-AD448FF1F081}"/>
              </a:ext>
            </a:extLst>
          </p:cNvPr>
          <p:cNvSpPr/>
          <p:nvPr/>
        </p:nvSpPr>
        <p:spPr>
          <a:xfrm>
            <a:off x="-7184" y="-12700"/>
            <a:ext cx="346698" cy="68707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等线" panose="020F0502020204030204"/>
              <a:ea typeface="+mn-ea"/>
              <a:cs typeface="+mn-cs"/>
            </a:endParaRPr>
          </a:p>
        </p:txBody>
      </p:sp>
      <p:sp>
        <p:nvSpPr>
          <p:cNvPr id="24" name="Footer Placeholder 3">
            <a:extLst>
              <a:ext uri="{FF2B5EF4-FFF2-40B4-BE49-F238E27FC236}">
                <a16:creationId xmlns:a16="http://schemas.microsoft.com/office/drawing/2014/main" id="{D4CE95AC-44C1-593E-2632-BC2AD5EC0767}"/>
              </a:ext>
            </a:extLst>
          </p:cNvPr>
          <p:cNvSpPr>
            <a:spLocks noGrp="1"/>
          </p:cNvSpPr>
          <p:nvPr/>
        </p:nvSpPr>
        <p:spPr>
          <a:xfrm>
            <a:off x="3075362" y="6525532"/>
            <a:ext cx="6067319" cy="365125"/>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tint val="75000"/>
                  </a:srgbClr>
                </a:solidFill>
                <a:effectLst/>
                <a:uLnTx/>
                <a:uFillTx/>
                <a:latin typeface="Aptos"/>
                <a:ea typeface="+mn-ea"/>
                <a:cs typeface="+mn-cs"/>
              </a:rPr>
              <a:t>© </a:t>
            </a:r>
            <a:r>
              <a:rPr kumimoji="0" lang="en-IN" sz="800" b="0" i="0" u="none" strike="noStrike" kern="1200" cap="none" spc="0" normalizeH="0" baseline="0" noProof="0" dirty="0">
                <a:ln>
                  <a:noFill/>
                </a:ln>
                <a:solidFill>
                  <a:srgbClr val="FFFFFF">
                    <a:lumMod val="50000"/>
                  </a:srgbClr>
                </a:solidFill>
                <a:effectLst/>
                <a:uLnTx/>
                <a:uFillTx/>
                <a:latin typeface="Aptos"/>
                <a:ea typeface="+mn-ea"/>
                <a:cs typeface="+mn-cs"/>
              </a:rPr>
              <a:t>Copyright Saints and Masters. All rights reserved. No part of this presentation may be reproduced in part or full</a:t>
            </a:r>
            <a:endParaRPr kumimoji="0" lang="en-IN" sz="800" b="0" i="0" u="none" strike="noStrike" kern="1200" cap="none" spc="0" normalizeH="0" baseline="0" noProof="0" dirty="0">
              <a:ln>
                <a:noFill/>
              </a:ln>
              <a:solidFill>
                <a:srgbClr val="000000">
                  <a:tint val="75000"/>
                </a:srgbClr>
              </a:solidFill>
              <a:effectLst/>
              <a:uLnTx/>
              <a:uFillTx/>
              <a:latin typeface="Aptos"/>
              <a:ea typeface="+mn-ea"/>
              <a:cs typeface="+mn-cs"/>
            </a:endParaRPr>
          </a:p>
        </p:txBody>
      </p:sp>
      <p:pic>
        <p:nvPicPr>
          <p:cNvPr id="2" name="Picture 1">
            <a:extLst>
              <a:ext uri="{FF2B5EF4-FFF2-40B4-BE49-F238E27FC236}">
                <a16:creationId xmlns:a16="http://schemas.microsoft.com/office/drawing/2014/main" id="{E5002E5D-051E-1FB5-75D3-EEEAB019BF6F}"/>
              </a:ext>
            </a:extLst>
          </p:cNvPr>
          <p:cNvPicPr>
            <a:picLocks noChangeAspect="1"/>
          </p:cNvPicPr>
          <p:nvPr/>
        </p:nvPicPr>
        <p:blipFill>
          <a:blip r:embed="rId2"/>
          <a:stretch>
            <a:fillRect/>
          </a:stretch>
        </p:blipFill>
        <p:spPr>
          <a:xfrm>
            <a:off x="10415203" y="189040"/>
            <a:ext cx="1450323" cy="452304"/>
          </a:xfrm>
          <a:prstGeom prst="rect">
            <a:avLst/>
          </a:prstGeom>
        </p:spPr>
      </p:pic>
      <p:pic>
        <p:nvPicPr>
          <p:cNvPr id="3" name="Google Shape;117;p15" descr="image.png">
            <a:extLst>
              <a:ext uri="{FF2B5EF4-FFF2-40B4-BE49-F238E27FC236}">
                <a16:creationId xmlns:a16="http://schemas.microsoft.com/office/drawing/2014/main" id="{0920AA81-A05F-EB89-F7A2-56B0C418E282}"/>
              </a:ext>
            </a:extLst>
          </p:cNvPr>
          <p:cNvPicPr preferRelativeResize="0"/>
          <p:nvPr/>
        </p:nvPicPr>
        <p:blipFill rotWithShape="1">
          <a:blip r:embed="rId3">
            <a:alphaModFix/>
          </a:blip>
          <a:srcRect/>
          <a:stretch/>
        </p:blipFill>
        <p:spPr>
          <a:xfrm>
            <a:off x="784547" y="1217385"/>
            <a:ext cx="5311454" cy="4954815"/>
          </a:xfrm>
          <a:prstGeom prst="rect">
            <a:avLst/>
          </a:prstGeom>
          <a:noFill/>
          <a:ln>
            <a:noFill/>
          </a:ln>
        </p:spPr>
      </p:pic>
      <p:pic>
        <p:nvPicPr>
          <p:cNvPr id="6" name="Google Shape;117;p15" descr="image.png">
            <a:extLst>
              <a:ext uri="{FF2B5EF4-FFF2-40B4-BE49-F238E27FC236}">
                <a16:creationId xmlns:a16="http://schemas.microsoft.com/office/drawing/2014/main" id="{7B15F2FA-E0AA-3341-0FEF-6C7C5D1E2DE1}"/>
              </a:ext>
            </a:extLst>
          </p:cNvPr>
          <p:cNvPicPr preferRelativeResize="0"/>
          <p:nvPr/>
        </p:nvPicPr>
        <p:blipFill rotWithShape="1">
          <a:blip r:embed="rId3">
            <a:alphaModFix/>
          </a:blip>
          <a:srcRect/>
          <a:stretch/>
        </p:blipFill>
        <p:spPr>
          <a:xfrm>
            <a:off x="6271383" y="1217385"/>
            <a:ext cx="5311454" cy="4954815"/>
          </a:xfrm>
          <a:prstGeom prst="rect">
            <a:avLst/>
          </a:prstGeom>
          <a:noFill/>
          <a:ln>
            <a:noFill/>
          </a:ln>
        </p:spPr>
      </p:pic>
      <p:sp>
        <p:nvSpPr>
          <p:cNvPr id="10" name="TextBox 9">
            <a:extLst>
              <a:ext uri="{FF2B5EF4-FFF2-40B4-BE49-F238E27FC236}">
                <a16:creationId xmlns:a16="http://schemas.microsoft.com/office/drawing/2014/main" id="{4CEF67ED-74F8-CF8D-F289-CBEFF4D762B0}"/>
              </a:ext>
            </a:extLst>
          </p:cNvPr>
          <p:cNvSpPr txBox="1"/>
          <p:nvPr/>
        </p:nvSpPr>
        <p:spPr>
          <a:xfrm>
            <a:off x="797585" y="1241359"/>
            <a:ext cx="5298415" cy="369332"/>
          </a:xfrm>
          <a:prstGeom prst="rect">
            <a:avLst/>
          </a:prstGeom>
          <a:noFill/>
        </p:spPr>
        <p:txBody>
          <a:bodyPr wrap="square">
            <a:spAutoFit/>
          </a:bodyPr>
          <a:lstStyle/>
          <a:p>
            <a:r>
              <a:rPr lang="en-IN" b="1" dirty="0">
                <a:solidFill>
                  <a:srgbClr val="002060"/>
                </a:solidFill>
              </a:rPr>
              <a:t>DATA CENTRES &amp; INTERCONNECTION</a:t>
            </a:r>
          </a:p>
        </p:txBody>
      </p:sp>
      <p:sp>
        <p:nvSpPr>
          <p:cNvPr id="11" name="TextBox 10">
            <a:extLst>
              <a:ext uri="{FF2B5EF4-FFF2-40B4-BE49-F238E27FC236}">
                <a16:creationId xmlns:a16="http://schemas.microsoft.com/office/drawing/2014/main" id="{825D5843-ABBE-20F2-5FE9-04DEE52F80C3}"/>
              </a:ext>
            </a:extLst>
          </p:cNvPr>
          <p:cNvSpPr txBox="1"/>
          <p:nvPr/>
        </p:nvSpPr>
        <p:spPr>
          <a:xfrm>
            <a:off x="6284422" y="1241359"/>
            <a:ext cx="5298415" cy="369332"/>
          </a:xfrm>
          <a:prstGeom prst="rect">
            <a:avLst/>
          </a:prstGeom>
          <a:noFill/>
        </p:spPr>
        <p:txBody>
          <a:bodyPr wrap="square">
            <a:spAutoFit/>
          </a:bodyPr>
          <a:lstStyle/>
          <a:p>
            <a:r>
              <a:rPr lang="en-IN" b="1" dirty="0">
                <a:solidFill>
                  <a:srgbClr val="002060"/>
                </a:solidFill>
              </a:rPr>
              <a:t>IAAS</a:t>
            </a:r>
          </a:p>
        </p:txBody>
      </p:sp>
      <p:sp>
        <p:nvSpPr>
          <p:cNvPr id="17" name="TextBox 16">
            <a:extLst>
              <a:ext uri="{FF2B5EF4-FFF2-40B4-BE49-F238E27FC236}">
                <a16:creationId xmlns:a16="http://schemas.microsoft.com/office/drawing/2014/main" id="{B49458BD-0B3C-DC66-4DF8-E7569B7B3CE3}"/>
              </a:ext>
            </a:extLst>
          </p:cNvPr>
          <p:cNvSpPr txBox="1"/>
          <p:nvPr/>
        </p:nvSpPr>
        <p:spPr>
          <a:xfrm>
            <a:off x="819355" y="1588919"/>
            <a:ext cx="5178673" cy="338106"/>
          </a:xfrm>
          <a:prstGeom prst="rect">
            <a:avLst/>
          </a:prstGeom>
          <a:noFill/>
        </p:spPr>
        <p:txBody>
          <a:bodyPr wrap="square">
            <a:spAutoFit/>
          </a:bodyPr>
          <a:lstStyle/>
          <a:p>
            <a:pPr>
              <a:lnSpc>
                <a:spcPct val="149948"/>
              </a:lnSpc>
            </a:pPr>
            <a:r>
              <a:rPr lang="en-US" sz="1200" b="1" dirty="0">
                <a:latin typeface="Montserrat Light"/>
              </a:rPr>
              <a:t>Enterprise-Grade Colocation with Industry-Leading Uptime</a:t>
            </a:r>
            <a:endParaRPr lang="en-IN" sz="1200" b="1" dirty="0">
              <a:latin typeface="Montserrat Light"/>
            </a:endParaRPr>
          </a:p>
        </p:txBody>
      </p:sp>
      <p:sp>
        <p:nvSpPr>
          <p:cNvPr id="8" name="TextBox 7">
            <a:extLst>
              <a:ext uri="{FF2B5EF4-FFF2-40B4-BE49-F238E27FC236}">
                <a16:creationId xmlns:a16="http://schemas.microsoft.com/office/drawing/2014/main" id="{FE412EFB-1041-60DC-D436-F01596A32BB3}"/>
              </a:ext>
            </a:extLst>
          </p:cNvPr>
          <p:cNvSpPr txBox="1"/>
          <p:nvPr/>
        </p:nvSpPr>
        <p:spPr>
          <a:xfrm>
            <a:off x="819355" y="1933499"/>
            <a:ext cx="5149679" cy="617477"/>
          </a:xfrm>
          <a:prstGeom prst="rect">
            <a:avLst/>
          </a:prstGeom>
          <a:noFill/>
        </p:spPr>
        <p:txBody>
          <a:bodyPr wrap="square">
            <a:spAutoFit/>
          </a:bodyPr>
          <a:lstStyle/>
          <a:p>
            <a:pPr marL="0" marR="0" lvl="0" indent="0" algn="l" rtl="0">
              <a:lnSpc>
                <a:spcPct val="149948"/>
              </a:lnSpc>
              <a:spcBef>
                <a:spcPts val="0"/>
              </a:spcBef>
              <a:spcAft>
                <a:spcPts val="0"/>
              </a:spcAft>
              <a:buNone/>
            </a:pPr>
            <a:r>
              <a:rPr lang="en-US" sz="1200" dirty="0">
                <a:latin typeface="Montserrat Light"/>
                <a:sym typeface="Montserrat Light"/>
              </a:rPr>
              <a:t>We act as a specialized reseller for Equinix, focusing on high-performance interconnection rather than just colocation.</a:t>
            </a:r>
            <a:endParaRPr lang="en-US" sz="1200" dirty="0">
              <a:latin typeface="Montserrat Light"/>
            </a:endParaRPr>
          </a:p>
        </p:txBody>
      </p:sp>
      <p:pic>
        <p:nvPicPr>
          <p:cNvPr id="9" name="Picture 8">
            <a:extLst>
              <a:ext uri="{FF2B5EF4-FFF2-40B4-BE49-F238E27FC236}">
                <a16:creationId xmlns:a16="http://schemas.microsoft.com/office/drawing/2014/main" id="{8B61EB6A-453C-B634-72E9-1C518DE154D0}"/>
              </a:ext>
            </a:extLst>
          </p:cNvPr>
          <p:cNvPicPr>
            <a:picLocks noChangeAspect="1"/>
          </p:cNvPicPr>
          <p:nvPr/>
        </p:nvPicPr>
        <p:blipFill>
          <a:blip r:embed="rId4"/>
          <a:stretch>
            <a:fillRect/>
          </a:stretch>
        </p:blipFill>
        <p:spPr>
          <a:xfrm>
            <a:off x="5002357" y="5616641"/>
            <a:ext cx="835888" cy="399963"/>
          </a:xfrm>
          <a:prstGeom prst="rect">
            <a:avLst/>
          </a:prstGeom>
        </p:spPr>
      </p:pic>
      <p:sp>
        <p:nvSpPr>
          <p:cNvPr id="12" name="Rectangle 1">
            <a:extLst>
              <a:ext uri="{FF2B5EF4-FFF2-40B4-BE49-F238E27FC236}">
                <a16:creationId xmlns:a16="http://schemas.microsoft.com/office/drawing/2014/main" id="{69D21793-3D60-B2DD-0533-617ED6679A81}"/>
              </a:ext>
            </a:extLst>
          </p:cNvPr>
          <p:cNvSpPr>
            <a:spLocks noChangeArrowheads="1"/>
          </p:cNvSpPr>
          <p:nvPr/>
        </p:nvSpPr>
        <p:spPr bwMode="auto">
          <a:xfrm>
            <a:off x="864908" y="2952955"/>
            <a:ext cx="5207308"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marR="0" lvl="0" indent="-171450" algn="just" defTabSz="914400" rtl="0" eaLnBrk="0" fontAlgn="base" latinLnBrk="0" hangingPunct="0">
              <a:lnSpc>
                <a:spcPct val="100000"/>
              </a:lnSpc>
              <a:spcBef>
                <a:spcPts val="600"/>
              </a:spcBef>
              <a:spcAft>
                <a:spcPct val="0"/>
              </a:spcAft>
              <a:buClrTx/>
              <a:buSzTx/>
              <a:buFont typeface="Arial" panose="020B0604020202020204" pitchFamily="34" charset="0"/>
              <a:buChar char="•"/>
              <a:tabLst/>
            </a:pPr>
            <a:r>
              <a:rPr lang="en-US" altLang="en-US" sz="1200" dirty="0">
                <a:latin typeface="Montserrat Light"/>
              </a:rPr>
              <a:t>Secure, carrier-neutral data </a:t>
            </a:r>
            <a:r>
              <a:rPr lang="en-US" altLang="en-US" sz="1200" dirty="0" err="1">
                <a:latin typeface="Montserrat Light"/>
              </a:rPr>
              <a:t>centre</a:t>
            </a:r>
            <a:r>
              <a:rPr lang="en-US" altLang="en-US" sz="1200" dirty="0">
                <a:latin typeface="Montserrat Light"/>
              </a:rPr>
              <a:t> racks within Equinix facilities</a:t>
            </a:r>
          </a:p>
          <a:p>
            <a:pPr marL="171450" indent="-171450" algn="just" eaLnBrk="0" fontAlgn="base" hangingPunct="0">
              <a:spcBef>
                <a:spcPts val="600"/>
              </a:spcBef>
              <a:spcAft>
                <a:spcPct val="0"/>
              </a:spcAft>
              <a:buFont typeface="Arial" panose="020B0604020202020204" pitchFamily="34" charset="0"/>
              <a:buChar char="•"/>
            </a:pPr>
            <a:r>
              <a:rPr lang="en-US" sz="1200" dirty="0">
                <a:latin typeface="Montserrat Light"/>
              </a:rPr>
              <a:t>Predictable, highly resilient physical infrastructure</a:t>
            </a:r>
            <a:endParaRPr lang="en-US" altLang="en-US" sz="1200" dirty="0">
              <a:latin typeface="Montserrat Light"/>
            </a:endParaRPr>
          </a:p>
          <a:p>
            <a:pPr marL="171450" indent="-171450" algn="just" eaLnBrk="0" fontAlgn="base" hangingPunct="0">
              <a:spcBef>
                <a:spcPts val="600"/>
              </a:spcBef>
              <a:spcAft>
                <a:spcPct val="0"/>
              </a:spcAft>
              <a:buFont typeface="Arial" panose="020B0604020202020204" pitchFamily="34" charset="0"/>
              <a:buChar char="•"/>
            </a:pPr>
            <a:r>
              <a:rPr lang="en-US" sz="1200" dirty="0">
                <a:latin typeface="Montserrat Light"/>
              </a:rPr>
              <a:t>Direct, private interconnection to cloud providers, networks, and enterprises</a:t>
            </a:r>
          </a:p>
          <a:p>
            <a:pPr lvl="0" algn="just" eaLnBrk="0" fontAlgn="base" hangingPunct="0">
              <a:spcBef>
                <a:spcPts val="600"/>
              </a:spcBef>
              <a:spcAft>
                <a:spcPct val="0"/>
              </a:spcAft>
            </a:pPr>
            <a:endParaRPr lang="en-US" sz="1200" dirty="0">
              <a:latin typeface="Montserrat Light"/>
            </a:endParaRPr>
          </a:p>
        </p:txBody>
      </p:sp>
      <p:sp>
        <p:nvSpPr>
          <p:cNvPr id="22" name="TextBox 21">
            <a:extLst>
              <a:ext uri="{FF2B5EF4-FFF2-40B4-BE49-F238E27FC236}">
                <a16:creationId xmlns:a16="http://schemas.microsoft.com/office/drawing/2014/main" id="{A9390CC4-E9E7-766E-E8FD-9D9D415D20EA}"/>
              </a:ext>
            </a:extLst>
          </p:cNvPr>
          <p:cNvSpPr txBox="1"/>
          <p:nvPr/>
        </p:nvSpPr>
        <p:spPr>
          <a:xfrm>
            <a:off x="819355" y="2578835"/>
            <a:ext cx="5298415" cy="338554"/>
          </a:xfrm>
          <a:prstGeom prst="rect">
            <a:avLst/>
          </a:prstGeom>
          <a:noFill/>
        </p:spPr>
        <p:txBody>
          <a:bodyPr wrap="square">
            <a:spAutoFit/>
          </a:bodyPr>
          <a:lstStyle/>
          <a:p>
            <a:r>
              <a:rPr lang="en-IN" sz="1600" b="1" dirty="0">
                <a:solidFill>
                  <a:srgbClr val="002060"/>
                </a:solidFill>
              </a:rPr>
              <a:t>What we offer</a:t>
            </a:r>
          </a:p>
        </p:txBody>
      </p:sp>
      <p:pic>
        <p:nvPicPr>
          <p:cNvPr id="23" name="Picture 22">
            <a:extLst>
              <a:ext uri="{FF2B5EF4-FFF2-40B4-BE49-F238E27FC236}">
                <a16:creationId xmlns:a16="http://schemas.microsoft.com/office/drawing/2014/main" id="{39DEE485-4311-3921-9ACF-A5F06F4CC710}"/>
              </a:ext>
            </a:extLst>
          </p:cNvPr>
          <p:cNvPicPr>
            <a:picLocks noChangeAspect="1"/>
          </p:cNvPicPr>
          <p:nvPr/>
        </p:nvPicPr>
        <p:blipFill>
          <a:blip r:embed="rId5"/>
          <a:stretch>
            <a:fillRect/>
          </a:stretch>
        </p:blipFill>
        <p:spPr>
          <a:xfrm>
            <a:off x="10313811" y="5523067"/>
            <a:ext cx="1198684" cy="587110"/>
          </a:xfrm>
          <a:prstGeom prst="ellipse">
            <a:avLst/>
          </a:prstGeom>
          <a:ln>
            <a:noFill/>
          </a:ln>
          <a:effectLst>
            <a:softEdge rad="112500"/>
          </a:effectLst>
        </p:spPr>
      </p:pic>
      <p:sp>
        <p:nvSpPr>
          <p:cNvPr id="25" name="TextBox 24">
            <a:extLst>
              <a:ext uri="{FF2B5EF4-FFF2-40B4-BE49-F238E27FC236}">
                <a16:creationId xmlns:a16="http://schemas.microsoft.com/office/drawing/2014/main" id="{1A704232-3454-918D-62E5-790571653538}"/>
              </a:ext>
            </a:extLst>
          </p:cNvPr>
          <p:cNvSpPr txBox="1"/>
          <p:nvPr/>
        </p:nvSpPr>
        <p:spPr>
          <a:xfrm>
            <a:off x="891795" y="3994392"/>
            <a:ext cx="5298415" cy="338554"/>
          </a:xfrm>
          <a:prstGeom prst="rect">
            <a:avLst/>
          </a:prstGeom>
          <a:noFill/>
        </p:spPr>
        <p:txBody>
          <a:bodyPr wrap="square">
            <a:spAutoFit/>
          </a:bodyPr>
          <a:lstStyle/>
          <a:p>
            <a:r>
              <a:rPr lang="en-IN" sz="1600" b="1" dirty="0">
                <a:solidFill>
                  <a:srgbClr val="002060"/>
                </a:solidFill>
              </a:rPr>
              <a:t>Outcomes</a:t>
            </a:r>
          </a:p>
        </p:txBody>
      </p:sp>
      <p:sp>
        <p:nvSpPr>
          <p:cNvPr id="28" name="TextBox 27">
            <a:extLst>
              <a:ext uri="{FF2B5EF4-FFF2-40B4-BE49-F238E27FC236}">
                <a16:creationId xmlns:a16="http://schemas.microsoft.com/office/drawing/2014/main" id="{C3FE3E94-FBAF-135C-EAF6-D66CA8403629}"/>
              </a:ext>
            </a:extLst>
          </p:cNvPr>
          <p:cNvSpPr txBox="1"/>
          <p:nvPr/>
        </p:nvSpPr>
        <p:spPr>
          <a:xfrm>
            <a:off x="930475" y="4397103"/>
            <a:ext cx="5076174" cy="1169551"/>
          </a:xfrm>
          <a:prstGeom prst="rect">
            <a:avLst/>
          </a:prstGeom>
          <a:noFill/>
        </p:spPr>
        <p:txBody>
          <a:bodyPr wrap="square">
            <a:spAutoFit/>
          </a:bodyPr>
          <a:lstStyle/>
          <a:p>
            <a:pPr marL="171450" lvl="0" indent="-171450" algn="just" eaLnBrk="0" fontAlgn="base" hangingPunct="0">
              <a:spcBef>
                <a:spcPts val="600"/>
              </a:spcBef>
              <a:spcAft>
                <a:spcPct val="0"/>
              </a:spcAft>
              <a:buFont typeface="Arial" panose="020B0604020202020204" pitchFamily="34" charset="0"/>
              <a:buChar char="•"/>
            </a:pPr>
            <a:r>
              <a:rPr lang="en-US" sz="1200" dirty="0">
                <a:latin typeface="Montserrat Light"/>
              </a:rPr>
              <a:t>Enables hybrid and multi-cloud architectures with low latency</a:t>
            </a:r>
          </a:p>
          <a:p>
            <a:pPr marL="171450" lvl="0" indent="-171450" algn="just" eaLnBrk="0" fontAlgn="base" hangingPunct="0">
              <a:spcBef>
                <a:spcPts val="600"/>
              </a:spcBef>
              <a:spcAft>
                <a:spcPct val="0"/>
              </a:spcAft>
              <a:buFont typeface="Arial" panose="020B0604020202020204" pitchFamily="34" charset="0"/>
              <a:buChar char="•"/>
            </a:pPr>
            <a:r>
              <a:rPr lang="en-US" altLang="en-US" sz="1200" dirty="0">
                <a:latin typeface="Montserrat Light"/>
              </a:rPr>
              <a:t>Designed for business-critical workloads requiring continuous availability</a:t>
            </a:r>
          </a:p>
          <a:p>
            <a:pPr marL="171450" marR="0" lvl="0" indent="-171450" algn="just" defTabSz="914400" rtl="0" eaLnBrk="0" fontAlgn="base" latinLnBrk="0" hangingPunct="0">
              <a:lnSpc>
                <a:spcPct val="100000"/>
              </a:lnSpc>
              <a:spcBef>
                <a:spcPts val="600"/>
              </a:spcBef>
              <a:spcAft>
                <a:spcPct val="0"/>
              </a:spcAft>
              <a:buClrTx/>
              <a:buSzTx/>
              <a:buFont typeface="Arial" panose="020B0604020202020204" pitchFamily="34" charset="0"/>
              <a:buChar char="•"/>
              <a:tabLst/>
            </a:pPr>
            <a:r>
              <a:rPr lang="en-US" altLang="en-US" sz="1200" dirty="0">
                <a:latin typeface="Montserrat Light"/>
              </a:rPr>
              <a:t>Backed by industry-leading uptime commitments (up to 99.999%)</a:t>
            </a:r>
          </a:p>
        </p:txBody>
      </p:sp>
      <p:sp>
        <p:nvSpPr>
          <p:cNvPr id="29" name="TextBox 28">
            <a:extLst>
              <a:ext uri="{FF2B5EF4-FFF2-40B4-BE49-F238E27FC236}">
                <a16:creationId xmlns:a16="http://schemas.microsoft.com/office/drawing/2014/main" id="{CAAB7DC0-C2D3-CCB6-64EF-A3A196BCF9A4}"/>
              </a:ext>
            </a:extLst>
          </p:cNvPr>
          <p:cNvSpPr txBox="1"/>
          <p:nvPr/>
        </p:nvSpPr>
        <p:spPr>
          <a:xfrm>
            <a:off x="6284421" y="1588919"/>
            <a:ext cx="5178673" cy="340478"/>
          </a:xfrm>
          <a:prstGeom prst="rect">
            <a:avLst/>
          </a:prstGeom>
          <a:noFill/>
        </p:spPr>
        <p:txBody>
          <a:bodyPr wrap="square">
            <a:spAutoFit/>
          </a:bodyPr>
          <a:lstStyle/>
          <a:p>
            <a:pPr>
              <a:lnSpc>
                <a:spcPct val="149948"/>
              </a:lnSpc>
            </a:pPr>
            <a:r>
              <a:rPr lang="en-US" sz="1200" b="1" dirty="0">
                <a:latin typeface="Montserrat Light"/>
              </a:rPr>
              <a:t>Private Cloud with Full Control and Predictable Economics</a:t>
            </a:r>
            <a:endParaRPr lang="en-IN" sz="1200" b="1" dirty="0">
              <a:latin typeface="Montserrat Light"/>
            </a:endParaRPr>
          </a:p>
        </p:txBody>
      </p:sp>
      <p:sp>
        <p:nvSpPr>
          <p:cNvPr id="30" name="TextBox 29">
            <a:extLst>
              <a:ext uri="{FF2B5EF4-FFF2-40B4-BE49-F238E27FC236}">
                <a16:creationId xmlns:a16="http://schemas.microsoft.com/office/drawing/2014/main" id="{3FD1C821-A092-230D-F894-901999F287B6}"/>
              </a:ext>
            </a:extLst>
          </p:cNvPr>
          <p:cNvSpPr txBox="1"/>
          <p:nvPr/>
        </p:nvSpPr>
        <p:spPr>
          <a:xfrm>
            <a:off x="6293152" y="2578835"/>
            <a:ext cx="5298415" cy="338554"/>
          </a:xfrm>
          <a:prstGeom prst="rect">
            <a:avLst/>
          </a:prstGeom>
          <a:noFill/>
        </p:spPr>
        <p:txBody>
          <a:bodyPr wrap="square">
            <a:spAutoFit/>
          </a:bodyPr>
          <a:lstStyle/>
          <a:p>
            <a:r>
              <a:rPr lang="en-IN" sz="1600" b="1" dirty="0">
                <a:solidFill>
                  <a:srgbClr val="002060"/>
                </a:solidFill>
              </a:rPr>
              <a:t>What we offer</a:t>
            </a:r>
          </a:p>
        </p:txBody>
      </p:sp>
      <p:sp>
        <p:nvSpPr>
          <p:cNvPr id="31" name="TextBox 30">
            <a:extLst>
              <a:ext uri="{FF2B5EF4-FFF2-40B4-BE49-F238E27FC236}">
                <a16:creationId xmlns:a16="http://schemas.microsoft.com/office/drawing/2014/main" id="{7594B586-A5BB-13B6-92B1-10A4C7B43C99}"/>
              </a:ext>
            </a:extLst>
          </p:cNvPr>
          <p:cNvSpPr txBox="1"/>
          <p:nvPr/>
        </p:nvSpPr>
        <p:spPr>
          <a:xfrm>
            <a:off x="6293152" y="3994392"/>
            <a:ext cx="5298415" cy="338554"/>
          </a:xfrm>
          <a:prstGeom prst="rect">
            <a:avLst/>
          </a:prstGeom>
          <a:noFill/>
        </p:spPr>
        <p:txBody>
          <a:bodyPr wrap="square">
            <a:spAutoFit/>
          </a:bodyPr>
          <a:lstStyle/>
          <a:p>
            <a:r>
              <a:rPr lang="en-IN" sz="1600" b="1" dirty="0">
                <a:solidFill>
                  <a:srgbClr val="002060"/>
                </a:solidFill>
              </a:rPr>
              <a:t>Outcomes</a:t>
            </a:r>
          </a:p>
        </p:txBody>
      </p:sp>
      <p:sp>
        <p:nvSpPr>
          <p:cNvPr id="32" name="TextBox 31">
            <a:extLst>
              <a:ext uri="{FF2B5EF4-FFF2-40B4-BE49-F238E27FC236}">
                <a16:creationId xmlns:a16="http://schemas.microsoft.com/office/drawing/2014/main" id="{D5D8FC86-9A6E-AE96-0A97-39C68FC8A770}"/>
              </a:ext>
            </a:extLst>
          </p:cNvPr>
          <p:cNvSpPr txBox="1"/>
          <p:nvPr/>
        </p:nvSpPr>
        <p:spPr>
          <a:xfrm>
            <a:off x="6313057" y="1933499"/>
            <a:ext cx="5350953" cy="617477"/>
          </a:xfrm>
          <a:prstGeom prst="rect">
            <a:avLst/>
          </a:prstGeom>
          <a:noFill/>
        </p:spPr>
        <p:txBody>
          <a:bodyPr wrap="square">
            <a:spAutoFit/>
          </a:bodyPr>
          <a:lstStyle/>
          <a:p>
            <a:pPr lvl="0">
              <a:lnSpc>
                <a:spcPct val="149948"/>
              </a:lnSpc>
            </a:pPr>
            <a:r>
              <a:rPr lang="en-US" sz="1200" dirty="0">
                <a:latin typeface="Montserrat Light"/>
              </a:rPr>
              <a:t>Saints &amp; Masters operates a private cloud within Equinix for enterprises requiring control, data residency and predictable cost.</a:t>
            </a:r>
          </a:p>
        </p:txBody>
      </p:sp>
      <p:sp>
        <p:nvSpPr>
          <p:cNvPr id="33" name="Rectangle 2">
            <a:extLst>
              <a:ext uri="{FF2B5EF4-FFF2-40B4-BE49-F238E27FC236}">
                <a16:creationId xmlns:a16="http://schemas.microsoft.com/office/drawing/2014/main" id="{22AABBB7-2863-ABE2-5CAD-A94D9BE6E8C4}"/>
              </a:ext>
            </a:extLst>
          </p:cNvPr>
          <p:cNvSpPr>
            <a:spLocks noChangeArrowheads="1"/>
          </p:cNvSpPr>
          <p:nvPr/>
        </p:nvSpPr>
        <p:spPr bwMode="auto">
          <a:xfrm>
            <a:off x="6422572" y="2898086"/>
            <a:ext cx="5137945"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171450" marR="0" lvl="0" indent="-171450" algn="just" eaLnBrk="0" fontAlgn="base" hangingPunct="0">
              <a:lnSpc>
                <a:spcPct val="100000"/>
              </a:lnSpc>
              <a:spcBef>
                <a:spcPts val="600"/>
              </a:spcBef>
              <a:spcAft>
                <a:spcPct val="0"/>
              </a:spcAft>
              <a:buClrTx/>
              <a:buSzTx/>
              <a:buFont typeface="Arial" panose="020B0604020202020204" pitchFamily="34" charset="0"/>
              <a:buChar char="•"/>
              <a:tabLst/>
            </a:pPr>
            <a:r>
              <a:rPr lang="en-US" altLang="en-US" sz="1200" dirty="0">
                <a:latin typeface="Montserrat Light"/>
              </a:rPr>
              <a:t>Dedicated and shared cloud models</a:t>
            </a:r>
          </a:p>
          <a:p>
            <a:pPr marL="171450" marR="0" lvl="0" indent="-171450" algn="just" eaLnBrk="0" fontAlgn="base" hangingPunct="0">
              <a:lnSpc>
                <a:spcPct val="100000"/>
              </a:lnSpc>
              <a:spcBef>
                <a:spcPts val="600"/>
              </a:spcBef>
              <a:spcAft>
                <a:spcPct val="0"/>
              </a:spcAft>
              <a:buClrTx/>
              <a:buSzTx/>
              <a:buFont typeface="Arial" panose="020B0604020202020204" pitchFamily="34" charset="0"/>
              <a:buChar char="•"/>
              <a:tabLst/>
            </a:pPr>
            <a:r>
              <a:rPr lang="en-US" altLang="en-US" sz="1200" dirty="0">
                <a:latin typeface="Montserrat Light"/>
              </a:rPr>
              <a:t>Fully managed compute, storage and networking</a:t>
            </a:r>
          </a:p>
          <a:p>
            <a:pPr marL="171450" marR="0" lvl="0" indent="-171450" algn="just" eaLnBrk="0" fontAlgn="base" hangingPunct="0">
              <a:lnSpc>
                <a:spcPct val="100000"/>
              </a:lnSpc>
              <a:spcBef>
                <a:spcPts val="600"/>
              </a:spcBef>
              <a:spcAft>
                <a:spcPct val="0"/>
              </a:spcAft>
              <a:buClrTx/>
              <a:buSzTx/>
              <a:buFont typeface="Arial" panose="020B0604020202020204" pitchFamily="34" charset="0"/>
              <a:buChar char="•"/>
              <a:tabLst/>
            </a:pPr>
            <a:r>
              <a:rPr lang="en-US" altLang="en-US" sz="1200" dirty="0">
                <a:latin typeface="Montserrat Light"/>
              </a:rPr>
              <a:t>Tenant-level isolation, security and governance</a:t>
            </a:r>
          </a:p>
          <a:p>
            <a:pPr marL="171450" marR="0" lvl="0" indent="-171450" algn="just" eaLnBrk="0" fontAlgn="base" hangingPunct="0">
              <a:lnSpc>
                <a:spcPct val="100000"/>
              </a:lnSpc>
              <a:spcBef>
                <a:spcPts val="600"/>
              </a:spcBef>
              <a:spcAft>
                <a:spcPct val="0"/>
              </a:spcAft>
              <a:buClrTx/>
              <a:buSzTx/>
              <a:buFont typeface="Arial" panose="020B0604020202020204" pitchFamily="34" charset="0"/>
              <a:buChar char="•"/>
              <a:tabLst/>
            </a:pPr>
            <a:r>
              <a:rPr lang="en-US" altLang="en-US" sz="1200" dirty="0">
                <a:latin typeface="Montserrat Light"/>
              </a:rPr>
              <a:t>Hosted in Equinix DCs globally, enterprise-grade infrastructure</a:t>
            </a:r>
          </a:p>
        </p:txBody>
      </p:sp>
      <p:sp>
        <p:nvSpPr>
          <p:cNvPr id="34" name="Rectangle 3">
            <a:extLst>
              <a:ext uri="{FF2B5EF4-FFF2-40B4-BE49-F238E27FC236}">
                <a16:creationId xmlns:a16="http://schemas.microsoft.com/office/drawing/2014/main" id="{3C63D1DA-A0B9-D6E3-D95B-ECF79795EA4C}"/>
              </a:ext>
            </a:extLst>
          </p:cNvPr>
          <p:cNvSpPr>
            <a:spLocks noChangeArrowheads="1"/>
          </p:cNvSpPr>
          <p:nvPr/>
        </p:nvSpPr>
        <p:spPr bwMode="auto">
          <a:xfrm>
            <a:off x="6399360" y="4399215"/>
            <a:ext cx="4015843"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171450" indent="-171450" algn="just" eaLnBrk="0" fontAlgn="base" hangingPunct="0">
              <a:spcBef>
                <a:spcPts val="600"/>
              </a:spcBef>
              <a:spcAft>
                <a:spcPct val="0"/>
              </a:spcAft>
              <a:buFont typeface="Arial" panose="020B0604020202020204" pitchFamily="34" charset="0"/>
              <a:buChar char="•"/>
            </a:pPr>
            <a:r>
              <a:rPr lang="en-US" altLang="en-US" sz="1200" dirty="0">
                <a:latin typeface="Montserrat Light"/>
              </a:rPr>
              <a:t>Data residency and sovereignty by design</a:t>
            </a:r>
          </a:p>
          <a:p>
            <a:pPr marL="171450" indent="-171450" algn="just" eaLnBrk="0" fontAlgn="base" hangingPunct="0">
              <a:spcBef>
                <a:spcPts val="600"/>
              </a:spcBef>
              <a:spcAft>
                <a:spcPct val="0"/>
              </a:spcAft>
              <a:buFont typeface="Arial" panose="020B0604020202020204" pitchFamily="34" charset="0"/>
              <a:buChar char="•"/>
            </a:pPr>
            <a:r>
              <a:rPr lang="en-US" altLang="en-US" sz="1200" dirty="0">
                <a:latin typeface="Montserrat Light"/>
              </a:rPr>
              <a:t>Predictable </a:t>
            </a:r>
            <a:r>
              <a:rPr lang="en-US" altLang="en-US" sz="1200" dirty="0" err="1">
                <a:latin typeface="Montserrat Light"/>
              </a:rPr>
              <a:t>OpEx</a:t>
            </a:r>
            <a:r>
              <a:rPr lang="en-US" altLang="en-US" sz="1200" dirty="0">
                <a:latin typeface="Montserrat Light"/>
              </a:rPr>
              <a:t> with controlled egress</a:t>
            </a:r>
          </a:p>
          <a:p>
            <a:pPr marL="171450" indent="-171450" algn="just" eaLnBrk="0" fontAlgn="base" hangingPunct="0">
              <a:spcBef>
                <a:spcPts val="600"/>
              </a:spcBef>
              <a:spcAft>
                <a:spcPct val="0"/>
              </a:spcAft>
              <a:buFont typeface="Arial" panose="020B0604020202020204" pitchFamily="34" charset="0"/>
              <a:buChar char="•"/>
            </a:pPr>
            <a:r>
              <a:rPr lang="en-US" altLang="en-US" sz="1200" dirty="0">
                <a:latin typeface="Montserrat Light"/>
              </a:rPr>
              <a:t>Cost-efficient options without loss of control</a:t>
            </a:r>
          </a:p>
          <a:p>
            <a:pPr marL="171450" indent="-171450" algn="just" eaLnBrk="0" fontAlgn="base" hangingPunct="0">
              <a:spcBef>
                <a:spcPts val="600"/>
              </a:spcBef>
              <a:spcAft>
                <a:spcPct val="0"/>
              </a:spcAft>
              <a:buFont typeface="Arial" panose="020B0604020202020204" pitchFamily="34" charset="0"/>
              <a:buChar char="•"/>
            </a:pPr>
            <a:r>
              <a:rPr lang="en-US" altLang="en-US" sz="1200" dirty="0">
                <a:latin typeface="Montserrat Light"/>
              </a:rPr>
              <a:t>Fit for regulated and business-critical workloads</a:t>
            </a:r>
          </a:p>
        </p:txBody>
      </p:sp>
      <p:sp>
        <p:nvSpPr>
          <p:cNvPr id="35" name="TextBox 34">
            <a:extLst>
              <a:ext uri="{FF2B5EF4-FFF2-40B4-BE49-F238E27FC236}">
                <a16:creationId xmlns:a16="http://schemas.microsoft.com/office/drawing/2014/main" id="{611A6D7B-5B10-92FE-445E-25866E48E931}"/>
              </a:ext>
            </a:extLst>
          </p:cNvPr>
          <p:cNvSpPr txBox="1"/>
          <p:nvPr/>
        </p:nvSpPr>
        <p:spPr>
          <a:xfrm>
            <a:off x="754463" y="652038"/>
            <a:ext cx="10185679" cy="338106"/>
          </a:xfrm>
          <a:prstGeom prst="rect">
            <a:avLst/>
          </a:prstGeom>
          <a:noFill/>
        </p:spPr>
        <p:txBody>
          <a:bodyPr wrap="square">
            <a:spAutoFit/>
          </a:bodyPr>
          <a:lstStyle/>
          <a:p>
            <a:pPr>
              <a:lnSpc>
                <a:spcPct val="149948"/>
              </a:lnSpc>
            </a:pPr>
            <a:r>
              <a:rPr lang="en-US" sz="1200" b="1" dirty="0">
                <a:latin typeface="Montserrat Light"/>
              </a:rPr>
              <a:t>Enterprise-Grade Infrastructure with High Availability, Control, and Predictable Economics</a:t>
            </a:r>
            <a:endParaRPr lang="en-IN" sz="1200" b="1" dirty="0">
              <a:latin typeface="Montserrat Light"/>
            </a:endParaRPr>
          </a:p>
        </p:txBody>
      </p:sp>
    </p:spTree>
    <p:extLst>
      <p:ext uri="{BB962C8B-B14F-4D97-AF65-F5344CB8AC3E}">
        <p14:creationId xmlns:p14="http://schemas.microsoft.com/office/powerpoint/2010/main" val="1499571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3F6EB-0BF8-B253-696F-7A4BF14CF34A}"/>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5D56A5A4-100C-D942-7B74-F6515956BD60}"/>
              </a:ext>
            </a:extLst>
          </p:cNvPr>
          <p:cNvSpPr txBox="1">
            <a:spLocks/>
          </p:cNvSpPr>
          <p:nvPr/>
        </p:nvSpPr>
        <p:spPr>
          <a:xfrm>
            <a:off x="713310" y="189040"/>
            <a:ext cx="10778420" cy="654151"/>
          </a:xfrm>
          <a:prstGeom prst="rect">
            <a:avLst/>
          </a:prstGeom>
        </p:spPr>
        <p:txBody>
          <a:bodyPr vert="horz" lIns="91440" tIns="45720" rIns="91440" bIns="45720" rtlCol="0" anchor="ctr">
            <a:normAutofit/>
          </a:bodyPr>
          <a:lstStyle>
            <a:defPPr>
              <a:defRPr lang="en-US"/>
            </a:defPPr>
            <a:lvl1pPr marL="0" algn="l" defTabSz="914400" rtl="0" eaLnBrk="1" latinLnBrk="0" hangingPunct="1">
              <a:lnSpc>
                <a:spcPct val="90000"/>
              </a:lnSpc>
              <a:spcBef>
                <a:spcPct val="0"/>
              </a:spcBef>
              <a:buNone/>
              <a:defRPr sz="4400" kern="1200">
                <a:solidFill>
                  <a:srgbClr val="D41864"/>
                </a:solidFill>
                <a:latin typeface="Quicksand Light" panose="00000400000000000000" pitchFamily="2" charset="0"/>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2800" b="1" dirty="0">
                <a:solidFill>
                  <a:srgbClr val="002060"/>
                </a:solidFill>
                <a:latin typeface="Montserrat"/>
              </a:rPr>
              <a:t>OPERATIONALIZING AGENTIC AI</a:t>
            </a:r>
          </a:p>
        </p:txBody>
      </p:sp>
      <p:sp>
        <p:nvSpPr>
          <p:cNvPr id="82" name="标题 1">
            <a:extLst>
              <a:ext uri="{FF2B5EF4-FFF2-40B4-BE49-F238E27FC236}">
                <a16:creationId xmlns:a16="http://schemas.microsoft.com/office/drawing/2014/main" id="{80992102-FD5C-F540-EF23-B53D191D8C98}"/>
              </a:ext>
            </a:extLst>
          </p:cNvPr>
          <p:cNvSpPr txBox="1"/>
          <p:nvPr/>
        </p:nvSpPr>
        <p:spPr>
          <a:xfrm>
            <a:off x="12040908" y="-9028"/>
            <a:ext cx="181572" cy="6887347"/>
          </a:xfrm>
          <a:custGeom>
            <a:avLst/>
            <a:gdLst>
              <a:gd name="connsiteX0" fmla="*/ 3261380 w 5957407"/>
              <a:gd name="connsiteY0" fmla="*/ 0 h 6858000"/>
              <a:gd name="connsiteX1" fmla="*/ 3482457 w 5957407"/>
              <a:gd name="connsiteY1" fmla="*/ 0 h 6858000"/>
              <a:gd name="connsiteX2" fmla="*/ 3761252 w 5957407"/>
              <a:gd name="connsiteY2" fmla="*/ 0 h 6858000"/>
              <a:gd name="connsiteX3" fmla="*/ 3982329 w 5957407"/>
              <a:gd name="connsiteY3" fmla="*/ 0 h 6858000"/>
              <a:gd name="connsiteX4" fmla="*/ 5597235 w 5957407"/>
              <a:gd name="connsiteY4" fmla="*/ 0 h 6858000"/>
              <a:gd name="connsiteX5" fmla="*/ 5957407 w 5957407"/>
              <a:gd name="connsiteY5" fmla="*/ 0 h 6858000"/>
              <a:gd name="connsiteX6" fmla="*/ 5957407 w 5957407"/>
              <a:gd name="connsiteY6" fmla="*/ 6858000 h 6858000"/>
              <a:gd name="connsiteX7" fmla="*/ 0 w 5957407"/>
              <a:gd name="connsiteY7" fmla="*/ 6858000 h 6858000"/>
              <a:gd name="connsiteX8" fmla="*/ 23538 w 5957407"/>
              <a:gd name="connsiteY8" fmla="*/ 6774015 h 6858000"/>
              <a:gd name="connsiteX9" fmla="*/ 2090104 w 5957407"/>
              <a:gd name="connsiteY9" fmla="*/ 832701 h 6858000"/>
              <a:gd name="connsiteX10" fmla="*/ 3261380 w 5957407"/>
              <a:gd name="connsiteY10" fmla="*/ 0 h 6858000"/>
            </a:gdLst>
            <a:ahLst/>
            <a:cxnLst/>
            <a:rect l="l" t="t" r="r" b="b"/>
            <a:pathLst>
              <a:path w="5957407" h="6858000">
                <a:moveTo>
                  <a:pt x="3261380" y="0"/>
                </a:moveTo>
                <a:lnTo>
                  <a:pt x="3482457" y="0"/>
                </a:lnTo>
                <a:lnTo>
                  <a:pt x="3761252" y="0"/>
                </a:lnTo>
                <a:lnTo>
                  <a:pt x="3982329" y="0"/>
                </a:lnTo>
                <a:lnTo>
                  <a:pt x="5597235" y="0"/>
                </a:lnTo>
                <a:lnTo>
                  <a:pt x="5957407" y="0"/>
                </a:lnTo>
                <a:lnTo>
                  <a:pt x="5957407" y="6858000"/>
                </a:lnTo>
                <a:lnTo>
                  <a:pt x="0" y="6858000"/>
                </a:lnTo>
                <a:lnTo>
                  <a:pt x="23538" y="6774015"/>
                </a:lnTo>
                <a:lnTo>
                  <a:pt x="2090104" y="832701"/>
                </a:lnTo>
                <a:cubicBezTo>
                  <a:pt x="2263599" y="333914"/>
                  <a:pt x="2733279" y="0"/>
                  <a:pt x="3261380" y="0"/>
                </a:cubicBezTo>
                <a:close/>
              </a:path>
            </a:pathLst>
          </a:custGeom>
          <a:solidFill>
            <a:srgbClr val="112D85"/>
          </a:solidFill>
          <a:ln w="12700" cap="sq">
            <a:noFill/>
            <a:miter/>
          </a:ln>
        </p:spPr>
        <p:txBody>
          <a:bodyPr vert="horz" wrap="square"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000000"/>
              </a:solidFill>
              <a:effectLst/>
              <a:uLnTx/>
              <a:uFillTx/>
              <a:latin typeface="等线" panose="020F0502020204030204"/>
              <a:ea typeface="等线" panose="02010600030101010101" pitchFamily="2" charset="-122"/>
              <a:cs typeface="+mn-cs"/>
            </a:endParaRPr>
          </a:p>
        </p:txBody>
      </p:sp>
      <p:sp>
        <p:nvSpPr>
          <p:cNvPr id="27" name="Rectangle 26">
            <a:extLst>
              <a:ext uri="{FF2B5EF4-FFF2-40B4-BE49-F238E27FC236}">
                <a16:creationId xmlns:a16="http://schemas.microsoft.com/office/drawing/2014/main" id="{D3F66305-1C5D-8586-9B69-7885A0A89EF1}"/>
              </a:ext>
            </a:extLst>
          </p:cNvPr>
          <p:cNvSpPr/>
          <p:nvPr/>
        </p:nvSpPr>
        <p:spPr>
          <a:xfrm>
            <a:off x="-7184" y="-12700"/>
            <a:ext cx="346698" cy="68707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等线" panose="020F0502020204030204"/>
              <a:ea typeface="+mn-ea"/>
              <a:cs typeface="+mn-cs"/>
            </a:endParaRPr>
          </a:p>
        </p:txBody>
      </p:sp>
      <p:sp>
        <p:nvSpPr>
          <p:cNvPr id="24" name="Footer Placeholder 3">
            <a:extLst>
              <a:ext uri="{FF2B5EF4-FFF2-40B4-BE49-F238E27FC236}">
                <a16:creationId xmlns:a16="http://schemas.microsoft.com/office/drawing/2014/main" id="{C3718786-633E-6C70-5DBF-4ED6C9D04429}"/>
              </a:ext>
            </a:extLst>
          </p:cNvPr>
          <p:cNvSpPr>
            <a:spLocks noGrp="1"/>
          </p:cNvSpPr>
          <p:nvPr/>
        </p:nvSpPr>
        <p:spPr>
          <a:xfrm>
            <a:off x="3075362" y="6525532"/>
            <a:ext cx="6067319" cy="365125"/>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tint val="75000"/>
                  </a:srgbClr>
                </a:solidFill>
                <a:effectLst/>
                <a:uLnTx/>
                <a:uFillTx/>
                <a:latin typeface="Aptos"/>
                <a:ea typeface="+mn-ea"/>
                <a:cs typeface="+mn-cs"/>
              </a:rPr>
              <a:t>© </a:t>
            </a:r>
            <a:r>
              <a:rPr kumimoji="0" lang="en-IN" sz="800" b="0" i="0" u="none" strike="noStrike" kern="1200" cap="none" spc="0" normalizeH="0" baseline="0" noProof="0" dirty="0">
                <a:ln>
                  <a:noFill/>
                </a:ln>
                <a:solidFill>
                  <a:srgbClr val="FFFFFF">
                    <a:lumMod val="50000"/>
                  </a:srgbClr>
                </a:solidFill>
                <a:effectLst/>
                <a:uLnTx/>
                <a:uFillTx/>
                <a:latin typeface="Aptos"/>
                <a:ea typeface="+mn-ea"/>
                <a:cs typeface="+mn-cs"/>
              </a:rPr>
              <a:t>Copyright Saints and Masters. All rights reserved. No part of this presentation may be reproduced in part or full</a:t>
            </a:r>
            <a:endParaRPr kumimoji="0" lang="en-IN" sz="800" b="0" i="0" u="none" strike="noStrike" kern="1200" cap="none" spc="0" normalizeH="0" baseline="0" noProof="0" dirty="0">
              <a:ln>
                <a:noFill/>
              </a:ln>
              <a:solidFill>
                <a:srgbClr val="000000">
                  <a:tint val="75000"/>
                </a:srgbClr>
              </a:solidFill>
              <a:effectLst/>
              <a:uLnTx/>
              <a:uFillTx/>
              <a:latin typeface="Aptos"/>
              <a:ea typeface="+mn-ea"/>
              <a:cs typeface="+mn-cs"/>
            </a:endParaRPr>
          </a:p>
        </p:txBody>
      </p:sp>
      <p:pic>
        <p:nvPicPr>
          <p:cNvPr id="2" name="Picture 1">
            <a:extLst>
              <a:ext uri="{FF2B5EF4-FFF2-40B4-BE49-F238E27FC236}">
                <a16:creationId xmlns:a16="http://schemas.microsoft.com/office/drawing/2014/main" id="{8CE6ED55-BEBB-5ECC-05EC-BB1CF7AB8B56}"/>
              </a:ext>
            </a:extLst>
          </p:cNvPr>
          <p:cNvPicPr>
            <a:picLocks noChangeAspect="1"/>
          </p:cNvPicPr>
          <p:nvPr/>
        </p:nvPicPr>
        <p:blipFill>
          <a:blip r:embed="rId2"/>
          <a:stretch>
            <a:fillRect/>
          </a:stretch>
        </p:blipFill>
        <p:spPr>
          <a:xfrm>
            <a:off x="10415203" y="189040"/>
            <a:ext cx="1450323" cy="452304"/>
          </a:xfrm>
          <a:prstGeom prst="rect">
            <a:avLst/>
          </a:prstGeom>
        </p:spPr>
      </p:pic>
      <p:sp>
        <p:nvSpPr>
          <p:cNvPr id="4" name="TextBox 3">
            <a:extLst>
              <a:ext uri="{FF2B5EF4-FFF2-40B4-BE49-F238E27FC236}">
                <a16:creationId xmlns:a16="http://schemas.microsoft.com/office/drawing/2014/main" id="{9180B572-3124-84A6-AB50-4F37D785BAA7}"/>
              </a:ext>
            </a:extLst>
          </p:cNvPr>
          <p:cNvSpPr txBox="1"/>
          <p:nvPr/>
        </p:nvSpPr>
        <p:spPr>
          <a:xfrm>
            <a:off x="754463" y="652038"/>
            <a:ext cx="10185679" cy="338106"/>
          </a:xfrm>
          <a:prstGeom prst="rect">
            <a:avLst/>
          </a:prstGeom>
          <a:noFill/>
        </p:spPr>
        <p:txBody>
          <a:bodyPr wrap="square">
            <a:spAutoFit/>
          </a:bodyPr>
          <a:lstStyle/>
          <a:p>
            <a:pPr>
              <a:lnSpc>
                <a:spcPct val="149948"/>
              </a:lnSpc>
            </a:pPr>
            <a:r>
              <a:rPr lang="en-US" sz="1200" b="1" dirty="0">
                <a:latin typeface="Montserrat Light"/>
              </a:rPr>
              <a:t>From Task Automation to Autonomous Agentic work- anchored by enterprise grade trust and agnostic infrastructure</a:t>
            </a:r>
          </a:p>
        </p:txBody>
      </p:sp>
      <p:pic>
        <p:nvPicPr>
          <p:cNvPr id="14" name="Google Shape;86;p13">
            <a:extLst>
              <a:ext uri="{FF2B5EF4-FFF2-40B4-BE49-F238E27FC236}">
                <a16:creationId xmlns:a16="http://schemas.microsoft.com/office/drawing/2014/main" id="{F2F1B240-467C-19F6-7712-E1BF1937CA02}"/>
              </a:ext>
            </a:extLst>
          </p:cNvPr>
          <p:cNvPicPr preferRelativeResize="0"/>
          <p:nvPr/>
        </p:nvPicPr>
        <p:blipFill rotWithShape="1">
          <a:blip r:embed="rId3">
            <a:alphaModFix/>
          </a:blip>
          <a:srcRect/>
          <a:stretch/>
        </p:blipFill>
        <p:spPr>
          <a:xfrm>
            <a:off x="839854" y="1189754"/>
            <a:ext cx="3440519" cy="3608614"/>
          </a:xfrm>
          <a:prstGeom prst="rect">
            <a:avLst/>
          </a:prstGeom>
          <a:noFill/>
          <a:ln>
            <a:noFill/>
          </a:ln>
        </p:spPr>
      </p:pic>
      <p:pic>
        <p:nvPicPr>
          <p:cNvPr id="15" name="Google Shape;87;p13">
            <a:extLst>
              <a:ext uri="{FF2B5EF4-FFF2-40B4-BE49-F238E27FC236}">
                <a16:creationId xmlns:a16="http://schemas.microsoft.com/office/drawing/2014/main" id="{5A99B8CE-F039-3384-D6F5-62284B7C0D6B}"/>
              </a:ext>
            </a:extLst>
          </p:cNvPr>
          <p:cNvPicPr preferRelativeResize="0"/>
          <p:nvPr/>
        </p:nvPicPr>
        <p:blipFill rotWithShape="1">
          <a:blip r:embed="rId4">
            <a:alphaModFix/>
          </a:blip>
          <a:srcRect/>
          <a:stretch/>
        </p:blipFill>
        <p:spPr>
          <a:xfrm>
            <a:off x="4508733" y="1189754"/>
            <a:ext cx="3440662" cy="3608614"/>
          </a:xfrm>
          <a:prstGeom prst="rect">
            <a:avLst/>
          </a:prstGeom>
          <a:noFill/>
          <a:ln>
            <a:noFill/>
          </a:ln>
        </p:spPr>
      </p:pic>
      <p:pic>
        <p:nvPicPr>
          <p:cNvPr id="16" name="Google Shape;88;p13">
            <a:extLst>
              <a:ext uri="{FF2B5EF4-FFF2-40B4-BE49-F238E27FC236}">
                <a16:creationId xmlns:a16="http://schemas.microsoft.com/office/drawing/2014/main" id="{22E02BE2-4DEA-6282-491B-FA9F6C84E8A9}"/>
              </a:ext>
            </a:extLst>
          </p:cNvPr>
          <p:cNvPicPr preferRelativeResize="0"/>
          <p:nvPr/>
        </p:nvPicPr>
        <p:blipFill rotWithShape="1">
          <a:blip r:embed="rId5">
            <a:alphaModFix/>
          </a:blip>
          <a:srcRect/>
          <a:stretch/>
        </p:blipFill>
        <p:spPr>
          <a:xfrm>
            <a:off x="8177755" y="1189754"/>
            <a:ext cx="3440519" cy="3608614"/>
          </a:xfrm>
          <a:prstGeom prst="rect">
            <a:avLst/>
          </a:prstGeom>
          <a:noFill/>
          <a:ln>
            <a:noFill/>
          </a:ln>
        </p:spPr>
      </p:pic>
      <p:pic>
        <p:nvPicPr>
          <p:cNvPr id="18" name="Google Shape;89;p13">
            <a:extLst>
              <a:ext uri="{FF2B5EF4-FFF2-40B4-BE49-F238E27FC236}">
                <a16:creationId xmlns:a16="http://schemas.microsoft.com/office/drawing/2014/main" id="{8C9D5011-2EBA-7C51-9704-584BEFBB881A}"/>
              </a:ext>
            </a:extLst>
          </p:cNvPr>
          <p:cNvPicPr preferRelativeResize="0"/>
          <p:nvPr/>
        </p:nvPicPr>
        <p:blipFill rotWithShape="1">
          <a:blip r:embed="rId6">
            <a:alphaModFix/>
          </a:blip>
          <a:srcRect/>
          <a:stretch/>
        </p:blipFill>
        <p:spPr>
          <a:xfrm>
            <a:off x="1077348" y="3613189"/>
            <a:ext cx="2965532" cy="942975"/>
          </a:xfrm>
          <a:prstGeom prst="rect">
            <a:avLst/>
          </a:prstGeom>
          <a:noFill/>
          <a:ln>
            <a:noFill/>
          </a:ln>
        </p:spPr>
      </p:pic>
      <p:pic>
        <p:nvPicPr>
          <p:cNvPr id="19" name="Google Shape;90;p13">
            <a:extLst>
              <a:ext uri="{FF2B5EF4-FFF2-40B4-BE49-F238E27FC236}">
                <a16:creationId xmlns:a16="http://schemas.microsoft.com/office/drawing/2014/main" id="{A44F527F-5B57-36F0-83A6-00D674C00C9C}"/>
              </a:ext>
            </a:extLst>
          </p:cNvPr>
          <p:cNvPicPr preferRelativeResize="0"/>
          <p:nvPr/>
        </p:nvPicPr>
        <p:blipFill rotWithShape="1">
          <a:blip r:embed="rId7">
            <a:alphaModFix/>
          </a:blip>
          <a:srcRect/>
          <a:stretch/>
        </p:blipFill>
        <p:spPr>
          <a:xfrm>
            <a:off x="4746226" y="3613189"/>
            <a:ext cx="2965674" cy="942975"/>
          </a:xfrm>
          <a:prstGeom prst="rect">
            <a:avLst/>
          </a:prstGeom>
          <a:noFill/>
          <a:ln>
            <a:noFill/>
          </a:ln>
        </p:spPr>
      </p:pic>
      <p:pic>
        <p:nvPicPr>
          <p:cNvPr id="20" name="Google Shape;91;p13">
            <a:extLst>
              <a:ext uri="{FF2B5EF4-FFF2-40B4-BE49-F238E27FC236}">
                <a16:creationId xmlns:a16="http://schemas.microsoft.com/office/drawing/2014/main" id="{64CB41EA-B2BB-E8C7-91B7-EB8BE24951E0}"/>
              </a:ext>
            </a:extLst>
          </p:cNvPr>
          <p:cNvPicPr preferRelativeResize="0"/>
          <p:nvPr/>
        </p:nvPicPr>
        <p:blipFill rotWithShape="1">
          <a:blip r:embed="rId6">
            <a:alphaModFix/>
          </a:blip>
          <a:srcRect/>
          <a:stretch/>
        </p:blipFill>
        <p:spPr>
          <a:xfrm>
            <a:off x="8415249" y="3613189"/>
            <a:ext cx="2965532" cy="942975"/>
          </a:xfrm>
          <a:prstGeom prst="rect">
            <a:avLst/>
          </a:prstGeom>
          <a:noFill/>
          <a:ln>
            <a:noFill/>
          </a:ln>
        </p:spPr>
      </p:pic>
      <p:sp>
        <p:nvSpPr>
          <p:cNvPr id="21" name="Google Shape;97;p13">
            <a:extLst>
              <a:ext uri="{FF2B5EF4-FFF2-40B4-BE49-F238E27FC236}">
                <a16:creationId xmlns:a16="http://schemas.microsoft.com/office/drawing/2014/main" id="{70D7062F-BDAB-0A49-9DD7-7F3F84723D50}"/>
              </a:ext>
            </a:extLst>
          </p:cNvPr>
          <p:cNvSpPr txBox="1"/>
          <p:nvPr/>
        </p:nvSpPr>
        <p:spPr>
          <a:xfrm>
            <a:off x="1077348" y="1980329"/>
            <a:ext cx="2965532" cy="276999"/>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US" sz="1800" b="1" i="0" u="none" strike="noStrike" cap="none" dirty="0">
                <a:solidFill>
                  <a:srgbClr val="002060"/>
                </a:solidFill>
                <a:latin typeface="Lato"/>
                <a:ea typeface="Lato"/>
                <a:cs typeface="Lato"/>
                <a:sym typeface="Lato"/>
              </a:rPr>
              <a:t>1. Assistive Agents</a:t>
            </a:r>
            <a:endParaRPr sz="1600" dirty="0">
              <a:solidFill>
                <a:srgbClr val="002060"/>
              </a:solidFill>
            </a:endParaRPr>
          </a:p>
        </p:txBody>
      </p:sp>
      <p:sp>
        <p:nvSpPr>
          <p:cNvPr id="56" name="Rectangle 55">
            <a:extLst>
              <a:ext uri="{FF2B5EF4-FFF2-40B4-BE49-F238E27FC236}">
                <a16:creationId xmlns:a16="http://schemas.microsoft.com/office/drawing/2014/main" id="{C476F351-D9F1-4190-255D-6F944B1C5EFA}"/>
              </a:ext>
            </a:extLst>
          </p:cNvPr>
          <p:cNvSpPr/>
          <p:nvPr/>
        </p:nvSpPr>
        <p:spPr>
          <a:xfrm>
            <a:off x="839854" y="5555381"/>
            <a:ext cx="10778420" cy="468337"/>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Google Shape;98;p13">
            <a:extLst>
              <a:ext uri="{FF2B5EF4-FFF2-40B4-BE49-F238E27FC236}">
                <a16:creationId xmlns:a16="http://schemas.microsoft.com/office/drawing/2014/main" id="{2EE688B0-190D-CE1C-827C-E8A007F9FB75}"/>
              </a:ext>
            </a:extLst>
          </p:cNvPr>
          <p:cNvSpPr txBox="1"/>
          <p:nvPr/>
        </p:nvSpPr>
        <p:spPr>
          <a:xfrm>
            <a:off x="1077348" y="2332754"/>
            <a:ext cx="2965532" cy="1107996"/>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R="0" lvl="0" eaLnBrk="0" fontAlgn="base" hangingPunct="0">
              <a:lnSpc>
                <a:spcPct val="149955"/>
              </a:lnSpc>
              <a:spcAft>
                <a:spcPct val="0"/>
              </a:spcAft>
            </a:pPr>
            <a:r>
              <a:rPr lang="en-US" sz="1200" dirty="0">
                <a:solidFill>
                  <a:schemeClr val="tx1"/>
                </a:solidFill>
                <a:latin typeface="Montserrat Light"/>
                <a:ea typeface="+mn-ea"/>
                <a:cs typeface="+mn-cs"/>
                <a:sym typeface="Lato"/>
              </a:rPr>
              <a:t>Task-specific "Copilots" designed to augment individual human productivity. They execute single-turn instructions with high precision.</a:t>
            </a:r>
            <a:endParaRPr sz="1200" dirty="0">
              <a:solidFill>
                <a:schemeClr val="tx1"/>
              </a:solidFill>
              <a:latin typeface="Montserrat Light"/>
              <a:ea typeface="+mn-ea"/>
              <a:cs typeface="+mn-cs"/>
            </a:endParaRPr>
          </a:p>
        </p:txBody>
      </p:sp>
      <p:sp>
        <p:nvSpPr>
          <p:cNvPr id="35" name="Google Shape;99;p13">
            <a:extLst>
              <a:ext uri="{FF2B5EF4-FFF2-40B4-BE49-F238E27FC236}">
                <a16:creationId xmlns:a16="http://schemas.microsoft.com/office/drawing/2014/main" id="{1772D2E5-BF67-A9E7-46A3-9E84A7289D61}"/>
              </a:ext>
            </a:extLst>
          </p:cNvPr>
          <p:cNvSpPr txBox="1"/>
          <p:nvPr/>
        </p:nvSpPr>
        <p:spPr>
          <a:xfrm>
            <a:off x="4746226" y="1980329"/>
            <a:ext cx="2965674" cy="276999"/>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US" sz="1800" b="1" i="0" u="none" strike="noStrike" cap="none">
                <a:solidFill>
                  <a:srgbClr val="002060"/>
                </a:solidFill>
                <a:latin typeface="Lato"/>
                <a:ea typeface="Lato"/>
                <a:cs typeface="Lato"/>
                <a:sym typeface="Lato"/>
              </a:rPr>
              <a:t>2. Process Agents</a:t>
            </a:r>
            <a:endParaRPr sz="1600">
              <a:solidFill>
                <a:srgbClr val="002060"/>
              </a:solidFill>
            </a:endParaRPr>
          </a:p>
        </p:txBody>
      </p:sp>
      <p:sp>
        <p:nvSpPr>
          <p:cNvPr id="36" name="Google Shape;100;p13">
            <a:extLst>
              <a:ext uri="{FF2B5EF4-FFF2-40B4-BE49-F238E27FC236}">
                <a16:creationId xmlns:a16="http://schemas.microsoft.com/office/drawing/2014/main" id="{8EB0E2B4-25CC-25C5-55D7-6CD73049DA51}"/>
              </a:ext>
            </a:extLst>
          </p:cNvPr>
          <p:cNvSpPr txBox="1"/>
          <p:nvPr/>
        </p:nvSpPr>
        <p:spPr>
          <a:xfrm>
            <a:off x="4746226" y="2332754"/>
            <a:ext cx="2965674" cy="1184940"/>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indent="0" eaLnBrk="0" fontAlgn="base" hangingPunct="0">
              <a:lnSpc>
                <a:spcPct val="149955"/>
              </a:lnSpc>
              <a:spcBef>
                <a:spcPts val="600"/>
              </a:spcBef>
              <a:spcAft>
                <a:spcPct val="0"/>
              </a:spcAft>
              <a:buFont typeface="Arial"/>
              <a:buNone/>
            </a:pPr>
            <a:r>
              <a:rPr lang="en-US" sz="1200" dirty="0">
                <a:solidFill>
                  <a:schemeClr val="tx1"/>
                </a:solidFill>
                <a:latin typeface="Montserrat Light"/>
                <a:ea typeface="+mn-ea"/>
                <a:cs typeface="+mn-cs"/>
                <a:sym typeface="Lato"/>
              </a:rPr>
              <a:t>Workflow-centric "Specialists" that chain multiple tasks together to automate end-to-end business processes within a specific domain.</a:t>
            </a:r>
            <a:endParaRPr sz="1200" dirty="0">
              <a:solidFill>
                <a:schemeClr val="tx1"/>
              </a:solidFill>
              <a:latin typeface="Montserrat Light"/>
              <a:ea typeface="+mn-ea"/>
              <a:cs typeface="+mn-cs"/>
            </a:endParaRPr>
          </a:p>
        </p:txBody>
      </p:sp>
      <p:sp>
        <p:nvSpPr>
          <p:cNvPr id="37" name="Google Shape;101;p13">
            <a:extLst>
              <a:ext uri="{FF2B5EF4-FFF2-40B4-BE49-F238E27FC236}">
                <a16:creationId xmlns:a16="http://schemas.microsoft.com/office/drawing/2014/main" id="{3FDB1F1D-01EC-A168-E0DB-6B7F834C47E0}"/>
              </a:ext>
            </a:extLst>
          </p:cNvPr>
          <p:cNvSpPr txBox="1"/>
          <p:nvPr/>
        </p:nvSpPr>
        <p:spPr>
          <a:xfrm>
            <a:off x="8415249" y="1980329"/>
            <a:ext cx="2965532" cy="276999"/>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US" sz="1800" b="1" i="0" u="none" strike="noStrike" cap="none">
                <a:solidFill>
                  <a:srgbClr val="002060"/>
                </a:solidFill>
                <a:latin typeface="Lato"/>
                <a:ea typeface="Lato"/>
                <a:cs typeface="Lato"/>
                <a:sym typeface="Lato"/>
              </a:rPr>
              <a:t>3. Orchestrator Agents</a:t>
            </a:r>
            <a:endParaRPr sz="1600">
              <a:solidFill>
                <a:srgbClr val="002060"/>
              </a:solidFill>
            </a:endParaRPr>
          </a:p>
        </p:txBody>
      </p:sp>
      <p:sp>
        <p:nvSpPr>
          <p:cNvPr id="38" name="Google Shape;102;p13">
            <a:extLst>
              <a:ext uri="{FF2B5EF4-FFF2-40B4-BE49-F238E27FC236}">
                <a16:creationId xmlns:a16="http://schemas.microsoft.com/office/drawing/2014/main" id="{64CE96B2-E0B7-187B-FF3E-5D9BE0FD3FCD}"/>
              </a:ext>
            </a:extLst>
          </p:cNvPr>
          <p:cNvSpPr txBox="1"/>
          <p:nvPr/>
        </p:nvSpPr>
        <p:spPr>
          <a:xfrm>
            <a:off x="8415249" y="2332754"/>
            <a:ext cx="2965532" cy="1107996"/>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indent="0" eaLnBrk="0" fontAlgn="base" hangingPunct="0">
              <a:lnSpc>
                <a:spcPct val="149955"/>
              </a:lnSpc>
              <a:spcAft>
                <a:spcPct val="0"/>
              </a:spcAft>
              <a:buFont typeface="Arial"/>
              <a:buNone/>
            </a:pPr>
            <a:r>
              <a:rPr lang="en-US" sz="1200" dirty="0">
                <a:solidFill>
                  <a:schemeClr val="tx1"/>
                </a:solidFill>
                <a:latin typeface="Montserrat Light"/>
                <a:ea typeface="+mn-ea"/>
                <a:cs typeface="+mn-cs"/>
                <a:sym typeface="Lato"/>
              </a:rPr>
              <a:t>Goal-seeking "Strategists" that manage other agents, make cross-domain decisions, and optimize outcomes without prescriptive rules.</a:t>
            </a:r>
            <a:endParaRPr sz="1200" dirty="0">
              <a:solidFill>
                <a:schemeClr val="tx1"/>
              </a:solidFill>
              <a:latin typeface="Montserrat Light"/>
              <a:ea typeface="+mn-ea"/>
              <a:cs typeface="+mn-cs"/>
            </a:endParaRPr>
          </a:p>
        </p:txBody>
      </p:sp>
      <p:pic>
        <p:nvPicPr>
          <p:cNvPr id="39" name="Google Shape;103;p13">
            <a:extLst>
              <a:ext uri="{FF2B5EF4-FFF2-40B4-BE49-F238E27FC236}">
                <a16:creationId xmlns:a16="http://schemas.microsoft.com/office/drawing/2014/main" id="{FF37D6A6-55E2-4810-ACE0-4CD67A1796B5}"/>
              </a:ext>
            </a:extLst>
          </p:cNvPr>
          <p:cNvPicPr preferRelativeResize="0"/>
          <p:nvPr/>
        </p:nvPicPr>
        <p:blipFill rotWithShape="1">
          <a:blip r:embed="rId8">
            <a:alphaModFix/>
          </a:blip>
          <a:srcRect/>
          <a:stretch/>
        </p:blipFill>
        <p:spPr>
          <a:xfrm>
            <a:off x="1077348" y="1504079"/>
            <a:ext cx="328838" cy="304800"/>
          </a:xfrm>
          <a:prstGeom prst="rect">
            <a:avLst/>
          </a:prstGeom>
          <a:noFill/>
          <a:ln>
            <a:noFill/>
          </a:ln>
        </p:spPr>
      </p:pic>
      <p:sp>
        <p:nvSpPr>
          <p:cNvPr id="40" name="Google Shape;104;p13">
            <a:extLst>
              <a:ext uri="{FF2B5EF4-FFF2-40B4-BE49-F238E27FC236}">
                <a16:creationId xmlns:a16="http://schemas.microsoft.com/office/drawing/2014/main" id="{9B9FACFE-FED3-19CB-89A0-3BAB291D19CC}"/>
              </a:ext>
            </a:extLst>
          </p:cNvPr>
          <p:cNvSpPr txBox="1"/>
          <p:nvPr/>
        </p:nvSpPr>
        <p:spPr>
          <a:xfrm>
            <a:off x="1214362" y="3756064"/>
            <a:ext cx="2691500" cy="138499"/>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US" sz="900" b="1" i="0" u="none" strike="noStrike" cap="none" dirty="0">
                <a:solidFill>
                  <a:srgbClr val="888888"/>
                </a:solidFill>
                <a:latin typeface="Montserrat" panose="00000500000000000000" pitchFamily="2" charset="0"/>
                <a:ea typeface="Lato"/>
                <a:cs typeface="Lato"/>
                <a:sym typeface="Lato"/>
              </a:rPr>
              <a:t>USE CASE EXAMPLES</a:t>
            </a:r>
            <a:endParaRPr sz="1600" dirty="0">
              <a:latin typeface="Montserrat" panose="00000500000000000000" pitchFamily="2" charset="0"/>
            </a:endParaRPr>
          </a:p>
        </p:txBody>
      </p:sp>
      <p:sp>
        <p:nvSpPr>
          <p:cNvPr id="41" name="Google Shape;105;p13">
            <a:extLst>
              <a:ext uri="{FF2B5EF4-FFF2-40B4-BE49-F238E27FC236}">
                <a16:creationId xmlns:a16="http://schemas.microsoft.com/office/drawing/2014/main" id="{F0D3141A-5A6D-D3D8-C79C-B0002D447D27}"/>
              </a:ext>
            </a:extLst>
          </p:cNvPr>
          <p:cNvSpPr txBox="1"/>
          <p:nvPr/>
        </p:nvSpPr>
        <p:spPr>
          <a:xfrm>
            <a:off x="1214362" y="3927514"/>
            <a:ext cx="2691500" cy="507831"/>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1450" marR="0" lvl="0" indent="-171450" algn="l" rtl="0">
              <a:spcBef>
                <a:spcPts val="0"/>
              </a:spcBef>
              <a:spcAft>
                <a:spcPts val="0"/>
              </a:spcAft>
              <a:buFont typeface="Arial" panose="020B0604020202020204" pitchFamily="34" charset="0"/>
              <a:buChar char="•"/>
            </a:pPr>
            <a:r>
              <a:rPr lang="en-US" sz="1100" b="0" i="0" u="none" strike="noStrike" cap="none" dirty="0">
                <a:solidFill>
                  <a:srgbClr val="333333"/>
                </a:solidFill>
                <a:latin typeface="Montserrat" panose="00000500000000000000" pitchFamily="2" charset="0"/>
                <a:ea typeface="Lato"/>
                <a:cs typeface="Lato"/>
                <a:sym typeface="Lato"/>
              </a:rPr>
              <a:t>Code Generation &amp; Review</a:t>
            </a:r>
            <a:endParaRPr lang="en-US" sz="2000" dirty="0">
              <a:solidFill>
                <a:schemeClr val="dk1"/>
              </a:solidFill>
              <a:latin typeface="Montserrat" panose="00000500000000000000" pitchFamily="2" charset="0"/>
              <a:ea typeface="Calibri"/>
              <a:cs typeface="Calibri"/>
              <a:sym typeface="Calibri"/>
            </a:endParaRPr>
          </a:p>
          <a:p>
            <a:pPr marL="171450" marR="0" lvl="0" indent="-171450" algn="l" rtl="0">
              <a:spcBef>
                <a:spcPts val="0"/>
              </a:spcBef>
              <a:spcAft>
                <a:spcPts val="0"/>
              </a:spcAft>
              <a:buFont typeface="Arial" panose="020B0604020202020204" pitchFamily="34" charset="0"/>
              <a:buChar char="•"/>
            </a:pPr>
            <a:r>
              <a:rPr lang="en-US" sz="1100" b="0" i="0" u="none" strike="noStrike" cap="none" dirty="0">
                <a:solidFill>
                  <a:srgbClr val="333333"/>
                </a:solidFill>
                <a:latin typeface="Montserrat" panose="00000500000000000000" pitchFamily="2" charset="0"/>
                <a:ea typeface="Lato"/>
                <a:cs typeface="Lato"/>
                <a:sym typeface="Lato"/>
              </a:rPr>
              <a:t>Meeting Summarization</a:t>
            </a:r>
            <a:endParaRPr lang="en-US" sz="2000" dirty="0">
              <a:solidFill>
                <a:schemeClr val="dk1"/>
              </a:solidFill>
              <a:latin typeface="Montserrat" panose="00000500000000000000" pitchFamily="2" charset="0"/>
              <a:ea typeface="Calibri"/>
              <a:cs typeface="Calibri"/>
              <a:sym typeface="Calibri"/>
            </a:endParaRPr>
          </a:p>
          <a:p>
            <a:pPr marL="171450" marR="0" lvl="0" indent="-171450" algn="l" rtl="0">
              <a:spcBef>
                <a:spcPts val="0"/>
              </a:spcBef>
              <a:spcAft>
                <a:spcPts val="0"/>
              </a:spcAft>
              <a:buFont typeface="Arial" panose="020B0604020202020204" pitchFamily="34" charset="0"/>
              <a:buChar char="•"/>
            </a:pPr>
            <a:r>
              <a:rPr lang="en-US" sz="1100" b="0" i="0" u="none" strike="noStrike" cap="none" dirty="0">
                <a:solidFill>
                  <a:srgbClr val="333333"/>
                </a:solidFill>
                <a:latin typeface="Montserrat" panose="00000500000000000000" pitchFamily="2" charset="0"/>
                <a:ea typeface="Lato"/>
                <a:cs typeface="Lato"/>
                <a:sym typeface="Lato"/>
              </a:rPr>
              <a:t>Email Drafting</a:t>
            </a:r>
            <a:endParaRPr sz="1600" dirty="0">
              <a:latin typeface="Montserrat" panose="00000500000000000000" pitchFamily="2" charset="0"/>
            </a:endParaRPr>
          </a:p>
        </p:txBody>
      </p:sp>
      <p:pic>
        <p:nvPicPr>
          <p:cNvPr id="42" name="Google Shape;106;p13">
            <a:extLst>
              <a:ext uri="{FF2B5EF4-FFF2-40B4-BE49-F238E27FC236}">
                <a16:creationId xmlns:a16="http://schemas.microsoft.com/office/drawing/2014/main" id="{87CEF4FF-AA37-9926-CF4C-507CE52220E0}"/>
              </a:ext>
            </a:extLst>
          </p:cNvPr>
          <p:cNvPicPr preferRelativeResize="0"/>
          <p:nvPr/>
        </p:nvPicPr>
        <p:blipFill rotWithShape="1">
          <a:blip r:embed="rId9">
            <a:alphaModFix/>
          </a:blip>
          <a:srcRect/>
          <a:stretch/>
        </p:blipFill>
        <p:spPr>
          <a:xfrm>
            <a:off x="4746226" y="1504079"/>
            <a:ext cx="365375" cy="304800"/>
          </a:xfrm>
          <a:prstGeom prst="rect">
            <a:avLst/>
          </a:prstGeom>
          <a:noFill/>
          <a:ln>
            <a:noFill/>
          </a:ln>
        </p:spPr>
      </p:pic>
      <p:sp>
        <p:nvSpPr>
          <p:cNvPr id="43" name="Google Shape;107;p13">
            <a:extLst>
              <a:ext uri="{FF2B5EF4-FFF2-40B4-BE49-F238E27FC236}">
                <a16:creationId xmlns:a16="http://schemas.microsoft.com/office/drawing/2014/main" id="{57B8044C-224B-8924-D79A-5C4AEAB497F4}"/>
              </a:ext>
            </a:extLst>
          </p:cNvPr>
          <p:cNvSpPr txBox="1"/>
          <p:nvPr/>
        </p:nvSpPr>
        <p:spPr>
          <a:xfrm>
            <a:off x="4883242" y="3756064"/>
            <a:ext cx="2691643" cy="138499"/>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US" sz="900" b="1" i="0" u="none" strike="noStrike" cap="none">
                <a:solidFill>
                  <a:srgbClr val="888888"/>
                </a:solidFill>
                <a:latin typeface="Montserrat" panose="00000500000000000000" pitchFamily="2" charset="0"/>
                <a:ea typeface="Lato"/>
                <a:cs typeface="Lato"/>
                <a:sym typeface="Lato"/>
              </a:rPr>
              <a:t>USE CASE EXAMPLES</a:t>
            </a:r>
            <a:endParaRPr sz="1600">
              <a:latin typeface="Montserrat" panose="00000500000000000000" pitchFamily="2" charset="0"/>
            </a:endParaRPr>
          </a:p>
        </p:txBody>
      </p:sp>
      <p:sp>
        <p:nvSpPr>
          <p:cNvPr id="44" name="Google Shape;108;p13">
            <a:extLst>
              <a:ext uri="{FF2B5EF4-FFF2-40B4-BE49-F238E27FC236}">
                <a16:creationId xmlns:a16="http://schemas.microsoft.com/office/drawing/2014/main" id="{A94DFABA-ABA7-9710-E1B3-983A2AE1338E}"/>
              </a:ext>
            </a:extLst>
          </p:cNvPr>
          <p:cNvSpPr txBox="1"/>
          <p:nvPr/>
        </p:nvSpPr>
        <p:spPr>
          <a:xfrm>
            <a:off x="4883242" y="3927514"/>
            <a:ext cx="2691643" cy="507831"/>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1450" marR="0" lvl="0" indent="-171450" algn="l" rtl="0">
              <a:spcBef>
                <a:spcPts val="0"/>
              </a:spcBef>
              <a:spcAft>
                <a:spcPts val="0"/>
              </a:spcAft>
              <a:buFont typeface="Arial" panose="020B0604020202020204" pitchFamily="34" charset="0"/>
              <a:buChar char="•"/>
            </a:pPr>
            <a:r>
              <a:rPr lang="en-US" sz="1100" dirty="0">
                <a:solidFill>
                  <a:srgbClr val="333333"/>
                </a:solidFill>
                <a:latin typeface="Montserrat" panose="00000500000000000000" pitchFamily="2" charset="0"/>
                <a:ea typeface="Lato"/>
                <a:cs typeface="Lato"/>
                <a:sym typeface="Lato"/>
              </a:rPr>
              <a:t>Claims Processing</a:t>
            </a:r>
            <a:endParaRPr lang="en-US" sz="1100" dirty="0">
              <a:solidFill>
                <a:srgbClr val="333333"/>
              </a:solidFill>
              <a:latin typeface="Montserrat" panose="00000500000000000000" pitchFamily="2" charset="0"/>
              <a:ea typeface="Lato"/>
              <a:cs typeface="Lato"/>
              <a:sym typeface="Calibri"/>
            </a:endParaRPr>
          </a:p>
          <a:p>
            <a:pPr marL="171450" marR="0" lvl="0" indent="-171450" algn="l" rtl="0">
              <a:spcBef>
                <a:spcPts val="0"/>
              </a:spcBef>
              <a:spcAft>
                <a:spcPts val="0"/>
              </a:spcAft>
              <a:buFont typeface="Arial" panose="020B0604020202020204" pitchFamily="34" charset="0"/>
              <a:buChar char="•"/>
            </a:pPr>
            <a:r>
              <a:rPr lang="en-US" sz="1100" dirty="0">
                <a:solidFill>
                  <a:srgbClr val="333333"/>
                </a:solidFill>
                <a:latin typeface="Montserrat" panose="00000500000000000000" pitchFamily="2" charset="0"/>
                <a:ea typeface="Lato"/>
                <a:cs typeface="Lato"/>
                <a:sym typeface="Lato"/>
              </a:rPr>
              <a:t>HR Onboarding</a:t>
            </a:r>
            <a:endParaRPr lang="en-US" sz="1100" dirty="0">
              <a:solidFill>
                <a:srgbClr val="333333"/>
              </a:solidFill>
              <a:latin typeface="Montserrat" panose="00000500000000000000" pitchFamily="2" charset="0"/>
              <a:ea typeface="Lato"/>
              <a:cs typeface="Lato"/>
              <a:sym typeface="Calibri"/>
            </a:endParaRPr>
          </a:p>
          <a:p>
            <a:pPr marL="171450" marR="0" lvl="0" indent="-171450" algn="l" rtl="0">
              <a:spcBef>
                <a:spcPts val="0"/>
              </a:spcBef>
              <a:spcAft>
                <a:spcPts val="0"/>
              </a:spcAft>
              <a:buFont typeface="Arial" panose="020B0604020202020204" pitchFamily="34" charset="0"/>
              <a:buChar char="•"/>
            </a:pPr>
            <a:r>
              <a:rPr lang="en-US" sz="1100" dirty="0">
                <a:solidFill>
                  <a:srgbClr val="333333"/>
                </a:solidFill>
                <a:latin typeface="Montserrat" panose="00000500000000000000" pitchFamily="2" charset="0"/>
                <a:ea typeface="Lato"/>
                <a:cs typeface="Lato"/>
                <a:sym typeface="Lato"/>
              </a:rPr>
              <a:t>IT Incident Triage</a:t>
            </a:r>
            <a:endParaRPr sz="1100" dirty="0">
              <a:solidFill>
                <a:srgbClr val="333333"/>
              </a:solidFill>
              <a:latin typeface="Montserrat" panose="00000500000000000000" pitchFamily="2" charset="0"/>
              <a:ea typeface="Lato"/>
              <a:cs typeface="Lato"/>
            </a:endParaRPr>
          </a:p>
        </p:txBody>
      </p:sp>
      <p:pic>
        <p:nvPicPr>
          <p:cNvPr id="45" name="Google Shape;109;p13">
            <a:extLst>
              <a:ext uri="{FF2B5EF4-FFF2-40B4-BE49-F238E27FC236}">
                <a16:creationId xmlns:a16="http://schemas.microsoft.com/office/drawing/2014/main" id="{6018E535-BC17-DEB4-3FF9-1803DDED2797}"/>
              </a:ext>
            </a:extLst>
          </p:cNvPr>
          <p:cNvPicPr preferRelativeResize="0"/>
          <p:nvPr/>
        </p:nvPicPr>
        <p:blipFill rotWithShape="1">
          <a:blip r:embed="rId10">
            <a:alphaModFix/>
          </a:blip>
          <a:srcRect/>
          <a:stretch/>
        </p:blipFill>
        <p:spPr>
          <a:xfrm>
            <a:off x="8415249" y="1504079"/>
            <a:ext cx="365375" cy="304800"/>
          </a:xfrm>
          <a:prstGeom prst="rect">
            <a:avLst/>
          </a:prstGeom>
          <a:noFill/>
          <a:ln>
            <a:noFill/>
          </a:ln>
        </p:spPr>
      </p:pic>
      <p:sp>
        <p:nvSpPr>
          <p:cNvPr id="46" name="Google Shape;110;p13">
            <a:extLst>
              <a:ext uri="{FF2B5EF4-FFF2-40B4-BE49-F238E27FC236}">
                <a16:creationId xmlns:a16="http://schemas.microsoft.com/office/drawing/2014/main" id="{E16DA358-3733-4911-5F46-68A3868493AB}"/>
              </a:ext>
            </a:extLst>
          </p:cNvPr>
          <p:cNvSpPr txBox="1"/>
          <p:nvPr/>
        </p:nvSpPr>
        <p:spPr>
          <a:xfrm>
            <a:off x="8552264" y="3756064"/>
            <a:ext cx="2691500" cy="138499"/>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US" sz="900" b="1" i="0" u="none" strike="noStrike" cap="none">
                <a:solidFill>
                  <a:srgbClr val="888888"/>
                </a:solidFill>
                <a:latin typeface="Montserrat" panose="00000500000000000000" pitchFamily="2" charset="0"/>
                <a:ea typeface="Lato"/>
                <a:cs typeface="Lato"/>
                <a:sym typeface="Lato"/>
              </a:rPr>
              <a:t>USE CASE EXAMPLES</a:t>
            </a:r>
            <a:endParaRPr sz="1600">
              <a:latin typeface="Montserrat" panose="00000500000000000000" pitchFamily="2" charset="0"/>
            </a:endParaRPr>
          </a:p>
        </p:txBody>
      </p:sp>
      <p:sp>
        <p:nvSpPr>
          <p:cNvPr id="47" name="Google Shape;111;p13">
            <a:extLst>
              <a:ext uri="{FF2B5EF4-FFF2-40B4-BE49-F238E27FC236}">
                <a16:creationId xmlns:a16="http://schemas.microsoft.com/office/drawing/2014/main" id="{D5349837-3F12-4EEA-0266-EE1E081D906B}"/>
              </a:ext>
            </a:extLst>
          </p:cNvPr>
          <p:cNvSpPr txBox="1"/>
          <p:nvPr/>
        </p:nvSpPr>
        <p:spPr>
          <a:xfrm>
            <a:off x="8552264" y="3927514"/>
            <a:ext cx="2691500" cy="507831"/>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1450" indent="-171450">
              <a:buFont typeface="Arial" panose="020B0604020202020204" pitchFamily="34" charset="0"/>
              <a:buChar char="•"/>
            </a:pPr>
            <a:r>
              <a:rPr lang="en-US" sz="1100" dirty="0">
                <a:solidFill>
                  <a:srgbClr val="333333"/>
                </a:solidFill>
                <a:latin typeface="Montserrat" panose="00000500000000000000" pitchFamily="2" charset="0"/>
                <a:ea typeface="Lato"/>
                <a:cs typeface="Lato"/>
                <a:sym typeface="Lato"/>
              </a:rPr>
              <a:t>Supply Chain Re-routing</a:t>
            </a:r>
            <a:endParaRPr lang="en-US" sz="1100" dirty="0">
              <a:solidFill>
                <a:srgbClr val="333333"/>
              </a:solidFill>
              <a:latin typeface="Montserrat" panose="00000500000000000000" pitchFamily="2" charset="0"/>
              <a:ea typeface="Lato"/>
              <a:cs typeface="Lato"/>
              <a:sym typeface="Calibri"/>
            </a:endParaRPr>
          </a:p>
          <a:p>
            <a:pPr marL="171450" indent="-171450">
              <a:buFont typeface="Arial" panose="020B0604020202020204" pitchFamily="34" charset="0"/>
              <a:buChar char="•"/>
            </a:pPr>
            <a:r>
              <a:rPr lang="en-US" sz="1100" dirty="0">
                <a:solidFill>
                  <a:srgbClr val="333333"/>
                </a:solidFill>
                <a:latin typeface="Montserrat" panose="00000500000000000000" pitchFamily="2" charset="0"/>
                <a:ea typeface="Lato"/>
                <a:cs typeface="Lato"/>
                <a:sym typeface="Lato"/>
              </a:rPr>
              <a:t>Dynamic Cloud Optimization</a:t>
            </a:r>
            <a:endParaRPr lang="en-US" sz="1100" dirty="0">
              <a:solidFill>
                <a:srgbClr val="333333"/>
              </a:solidFill>
              <a:latin typeface="Montserrat" panose="00000500000000000000" pitchFamily="2" charset="0"/>
              <a:ea typeface="Lato"/>
              <a:cs typeface="Lato"/>
              <a:sym typeface="Calibri"/>
            </a:endParaRPr>
          </a:p>
          <a:p>
            <a:pPr marL="171450" indent="-171450">
              <a:buFont typeface="Arial" panose="020B0604020202020204" pitchFamily="34" charset="0"/>
              <a:buChar char="•"/>
            </a:pPr>
            <a:r>
              <a:rPr lang="en-US" sz="1100" dirty="0">
                <a:solidFill>
                  <a:srgbClr val="333333"/>
                </a:solidFill>
                <a:latin typeface="Montserrat" panose="00000500000000000000" pitchFamily="2" charset="0"/>
                <a:ea typeface="Lato"/>
                <a:cs typeface="Lato"/>
                <a:sym typeface="Lato"/>
              </a:rPr>
              <a:t>AI assisted Security Defense</a:t>
            </a:r>
            <a:endParaRPr sz="1100" dirty="0">
              <a:solidFill>
                <a:srgbClr val="333333"/>
              </a:solidFill>
              <a:latin typeface="Montserrat" panose="00000500000000000000" pitchFamily="2" charset="0"/>
              <a:ea typeface="Lato"/>
              <a:cs typeface="Lato"/>
            </a:endParaRPr>
          </a:p>
        </p:txBody>
      </p:sp>
      <p:sp>
        <p:nvSpPr>
          <p:cNvPr id="51" name="Google Shape;95;p13">
            <a:extLst>
              <a:ext uri="{FF2B5EF4-FFF2-40B4-BE49-F238E27FC236}">
                <a16:creationId xmlns:a16="http://schemas.microsoft.com/office/drawing/2014/main" id="{ED8219FD-57CE-92B2-B4CD-31F33FE062A9}"/>
              </a:ext>
            </a:extLst>
          </p:cNvPr>
          <p:cNvSpPr txBox="1"/>
          <p:nvPr/>
        </p:nvSpPr>
        <p:spPr>
          <a:xfrm>
            <a:off x="888692" y="5661294"/>
            <a:ext cx="2381250" cy="21544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US" b="0" i="0" u="none" strike="noStrike" cap="none" dirty="0">
                <a:solidFill>
                  <a:srgbClr val="FFFFFF"/>
                </a:solidFill>
                <a:latin typeface="Montserrat" panose="00000500000000000000" pitchFamily="2" charset="0"/>
                <a:ea typeface="Playfair Display"/>
                <a:cs typeface="Playfair Display"/>
                <a:sym typeface="Playfair Display"/>
              </a:rPr>
              <a:t>Deployment Flexibility</a:t>
            </a:r>
            <a:endParaRPr sz="1200" dirty="0">
              <a:latin typeface="Montserrat" panose="00000500000000000000" pitchFamily="2" charset="0"/>
            </a:endParaRPr>
          </a:p>
        </p:txBody>
      </p:sp>
      <p:sp>
        <p:nvSpPr>
          <p:cNvPr id="52" name="Google Shape;96;p13">
            <a:extLst>
              <a:ext uri="{FF2B5EF4-FFF2-40B4-BE49-F238E27FC236}">
                <a16:creationId xmlns:a16="http://schemas.microsoft.com/office/drawing/2014/main" id="{2E50178C-357B-8BE6-E27A-CD8C12FA4009}"/>
              </a:ext>
            </a:extLst>
          </p:cNvPr>
          <p:cNvSpPr/>
          <p:nvPr/>
        </p:nvSpPr>
        <p:spPr>
          <a:xfrm>
            <a:off x="3133725" y="5687339"/>
            <a:ext cx="9525" cy="257175"/>
          </a:xfrm>
          <a:prstGeom prst="rect">
            <a:avLst/>
          </a:prstGeom>
          <a:solidFill>
            <a:srgbClr val="FFFFFF"/>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7" name="TextBox 56">
            <a:extLst>
              <a:ext uri="{FF2B5EF4-FFF2-40B4-BE49-F238E27FC236}">
                <a16:creationId xmlns:a16="http://schemas.microsoft.com/office/drawing/2014/main" id="{698ED0E0-0C3B-1034-9CDB-FCCD85E3BE02}"/>
              </a:ext>
            </a:extLst>
          </p:cNvPr>
          <p:cNvSpPr txBox="1"/>
          <p:nvPr/>
        </p:nvSpPr>
        <p:spPr>
          <a:xfrm>
            <a:off x="4746226" y="5555381"/>
            <a:ext cx="2381250" cy="461665"/>
          </a:xfrm>
          <a:prstGeom prst="rect">
            <a:avLst/>
          </a:prstGeom>
          <a:noFill/>
        </p:spPr>
        <p:txBody>
          <a:bodyPr wrap="square">
            <a:spAutoFit/>
          </a:bodyPr>
          <a:lstStyle/>
          <a:p>
            <a:r>
              <a:rPr lang="en-IN" sz="1200" dirty="0" err="1">
                <a:solidFill>
                  <a:schemeClr val="bg1"/>
                </a:solidFill>
                <a:latin typeface="Montserrat" panose="00000500000000000000" pitchFamily="2" charset="0"/>
              </a:rPr>
              <a:t>Hyperscaler</a:t>
            </a:r>
            <a:r>
              <a:rPr lang="en-IN" sz="1200" dirty="0">
                <a:solidFill>
                  <a:schemeClr val="bg1"/>
                </a:solidFill>
                <a:latin typeface="Montserrat" panose="00000500000000000000" pitchFamily="2" charset="0"/>
              </a:rPr>
              <a:t> Native (AWS Bedrock, Azure AI, GCP)</a:t>
            </a:r>
            <a:endParaRPr lang="en-IN" sz="1100" dirty="0">
              <a:solidFill>
                <a:schemeClr val="bg1"/>
              </a:solidFill>
              <a:latin typeface="Montserrat" panose="00000500000000000000" pitchFamily="2" charset="0"/>
            </a:endParaRPr>
          </a:p>
        </p:txBody>
      </p:sp>
      <p:sp>
        <p:nvSpPr>
          <p:cNvPr id="58" name="TextBox 57">
            <a:extLst>
              <a:ext uri="{FF2B5EF4-FFF2-40B4-BE49-F238E27FC236}">
                <a16:creationId xmlns:a16="http://schemas.microsoft.com/office/drawing/2014/main" id="{137151CB-4D49-F7D7-0C78-0415A3766218}"/>
              </a:ext>
            </a:extLst>
          </p:cNvPr>
          <p:cNvSpPr txBox="1"/>
          <p:nvPr/>
        </p:nvSpPr>
        <p:spPr>
          <a:xfrm>
            <a:off x="8552264" y="5555381"/>
            <a:ext cx="2381250" cy="461665"/>
          </a:xfrm>
          <a:prstGeom prst="rect">
            <a:avLst/>
          </a:prstGeom>
          <a:noFill/>
        </p:spPr>
        <p:txBody>
          <a:bodyPr wrap="square">
            <a:spAutoFit/>
          </a:bodyPr>
          <a:lstStyle/>
          <a:p>
            <a:r>
              <a:rPr lang="en-IN" sz="1200" dirty="0">
                <a:solidFill>
                  <a:schemeClr val="bg1"/>
                </a:solidFill>
                <a:latin typeface="Montserrat" panose="00000500000000000000" pitchFamily="2" charset="0"/>
              </a:rPr>
              <a:t>Sovereign Infrastructure (On-Prem, Private DC)</a:t>
            </a:r>
          </a:p>
        </p:txBody>
      </p:sp>
      <p:pic>
        <p:nvPicPr>
          <p:cNvPr id="59" name="Picture 58">
            <a:extLst>
              <a:ext uri="{FF2B5EF4-FFF2-40B4-BE49-F238E27FC236}">
                <a16:creationId xmlns:a16="http://schemas.microsoft.com/office/drawing/2014/main" id="{1E10301B-C610-B0ED-A9E2-6809DB6A519E}"/>
              </a:ext>
            </a:extLst>
          </p:cNvPr>
          <p:cNvPicPr>
            <a:picLocks noChangeAspect="1"/>
          </p:cNvPicPr>
          <p:nvPr/>
        </p:nvPicPr>
        <p:blipFill>
          <a:blip r:embed="rId11"/>
          <a:stretch>
            <a:fillRect/>
          </a:stretch>
        </p:blipFill>
        <p:spPr>
          <a:xfrm>
            <a:off x="3847989" y="5663291"/>
            <a:ext cx="245844" cy="245844"/>
          </a:xfrm>
          <a:prstGeom prst="rect">
            <a:avLst/>
          </a:prstGeom>
        </p:spPr>
      </p:pic>
      <p:pic>
        <p:nvPicPr>
          <p:cNvPr id="61" name="Graphic 61" descr="Cloud Computing with solid fill">
            <a:extLst>
              <a:ext uri="{FF2B5EF4-FFF2-40B4-BE49-F238E27FC236}">
                <a16:creationId xmlns:a16="http://schemas.microsoft.com/office/drawing/2014/main" id="{53A00F68-1C20-8759-9726-1D061CE987ED}"/>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7971167" y="5529702"/>
            <a:ext cx="514150" cy="494016"/>
          </a:xfrm>
          <a:prstGeom prst="rect">
            <a:avLst/>
          </a:prstGeom>
          <a:effectLst>
            <a:outerShdw blurRad="50800" dist="38100" dir="2700000" algn="tl" rotWithShape="0">
              <a:prstClr val="black">
                <a:alpha val="40000"/>
              </a:prstClr>
            </a:outerShdw>
          </a:effectLst>
        </p:spPr>
      </p:pic>
      <p:sp>
        <p:nvSpPr>
          <p:cNvPr id="64" name="Rectangle 63">
            <a:extLst>
              <a:ext uri="{FF2B5EF4-FFF2-40B4-BE49-F238E27FC236}">
                <a16:creationId xmlns:a16="http://schemas.microsoft.com/office/drawing/2014/main" id="{BA657F7E-AA87-9855-E25A-A2748659E6CF}"/>
              </a:ext>
            </a:extLst>
          </p:cNvPr>
          <p:cNvSpPr/>
          <p:nvPr/>
        </p:nvSpPr>
        <p:spPr>
          <a:xfrm>
            <a:off x="839854" y="4981424"/>
            <a:ext cx="10778420" cy="468337"/>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6" name="Google Shape;95;p13">
            <a:extLst>
              <a:ext uri="{FF2B5EF4-FFF2-40B4-BE49-F238E27FC236}">
                <a16:creationId xmlns:a16="http://schemas.microsoft.com/office/drawing/2014/main" id="{B2668641-9749-7E8E-ECEA-71511740A697}"/>
              </a:ext>
            </a:extLst>
          </p:cNvPr>
          <p:cNvSpPr txBox="1"/>
          <p:nvPr/>
        </p:nvSpPr>
        <p:spPr>
          <a:xfrm>
            <a:off x="888692" y="5089030"/>
            <a:ext cx="2381250" cy="21544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US" b="0" i="0" u="none" strike="noStrike" cap="none" dirty="0">
                <a:solidFill>
                  <a:srgbClr val="FFFFFF"/>
                </a:solidFill>
                <a:latin typeface="Montserrat" panose="00000500000000000000" pitchFamily="2" charset="0"/>
                <a:ea typeface="Playfair Display"/>
                <a:cs typeface="Playfair Display"/>
                <a:sym typeface="Playfair Display"/>
              </a:rPr>
              <a:t>Enterprise Trust</a:t>
            </a:r>
            <a:endParaRPr sz="1200" dirty="0">
              <a:latin typeface="Montserrat" panose="00000500000000000000" pitchFamily="2" charset="0"/>
            </a:endParaRPr>
          </a:p>
        </p:txBody>
      </p:sp>
      <p:sp>
        <p:nvSpPr>
          <p:cNvPr id="67" name="Google Shape;96;p13">
            <a:extLst>
              <a:ext uri="{FF2B5EF4-FFF2-40B4-BE49-F238E27FC236}">
                <a16:creationId xmlns:a16="http://schemas.microsoft.com/office/drawing/2014/main" id="{8F7A8BEF-0CFD-B840-BC72-1FB5EA79EC2D}"/>
              </a:ext>
            </a:extLst>
          </p:cNvPr>
          <p:cNvSpPr/>
          <p:nvPr/>
        </p:nvSpPr>
        <p:spPr>
          <a:xfrm>
            <a:off x="3133725" y="5100109"/>
            <a:ext cx="9525" cy="257175"/>
          </a:xfrm>
          <a:prstGeom prst="rect">
            <a:avLst/>
          </a:prstGeom>
          <a:solidFill>
            <a:srgbClr val="FFFFFF"/>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8" name="TextBox 67">
            <a:extLst>
              <a:ext uri="{FF2B5EF4-FFF2-40B4-BE49-F238E27FC236}">
                <a16:creationId xmlns:a16="http://schemas.microsoft.com/office/drawing/2014/main" id="{2950E159-3EFB-C361-3834-E11EF45808B8}"/>
              </a:ext>
            </a:extLst>
          </p:cNvPr>
          <p:cNvSpPr txBox="1"/>
          <p:nvPr/>
        </p:nvSpPr>
        <p:spPr>
          <a:xfrm>
            <a:off x="2996108" y="5084766"/>
            <a:ext cx="2381250" cy="276999"/>
          </a:xfrm>
          <a:prstGeom prst="rect">
            <a:avLst/>
          </a:prstGeom>
          <a:noFill/>
        </p:spPr>
        <p:txBody>
          <a:bodyPr wrap="square">
            <a:spAutoFit/>
          </a:bodyPr>
          <a:lstStyle/>
          <a:p>
            <a:pPr algn="ctr"/>
            <a:r>
              <a:rPr lang="en-IN" sz="1200" dirty="0">
                <a:solidFill>
                  <a:schemeClr val="bg1"/>
                </a:solidFill>
                <a:latin typeface="Montserrat" panose="00000500000000000000" pitchFamily="2" charset="0"/>
              </a:rPr>
              <a:t>Guardrails</a:t>
            </a:r>
            <a:endParaRPr lang="en-IN" sz="1100" dirty="0">
              <a:solidFill>
                <a:schemeClr val="bg1"/>
              </a:solidFill>
              <a:latin typeface="Montserrat" panose="00000500000000000000" pitchFamily="2" charset="0"/>
            </a:endParaRPr>
          </a:p>
        </p:txBody>
      </p:sp>
      <p:sp>
        <p:nvSpPr>
          <p:cNvPr id="69" name="TextBox 68">
            <a:extLst>
              <a:ext uri="{FF2B5EF4-FFF2-40B4-BE49-F238E27FC236}">
                <a16:creationId xmlns:a16="http://schemas.microsoft.com/office/drawing/2014/main" id="{88FE3921-6B71-9088-05C0-443094EE97B8}"/>
              </a:ext>
            </a:extLst>
          </p:cNvPr>
          <p:cNvSpPr txBox="1"/>
          <p:nvPr/>
        </p:nvSpPr>
        <p:spPr>
          <a:xfrm>
            <a:off x="4850852" y="4998703"/>
            <a:ext cx="2381250" cy="461665"/>
          </a:xfrm>
          <a:prstGeom prst="rect">
            <a:avLst/>
          </a:prstGeom>
          <a:noFill/>
        </p:spPr>
        <p:txBody>
          <a:bodyPr wrap="square">
            <a:spAutoFit/>
          </a:bodyPr>
          <a:lstStyle/>
          <a:p>
            <a:pPr algn="ctr"/>
            <a:r>
              <a:rPr lang="en-IN" sz="1200" dirty="0">
                <a:solidFill>
                  <a:schemeClr val="bg1"/>
                </a:solidFill>
                <a:latin typeface="Montserrat" panose="00000500000000000000" pitchFamily="2" charset="0"/>
              </a:rPr>
              <a:t>PII Redaction &amp; Data Masking</a:t>
            </a:r>
            <a:endParaRPr lang="en-IN" sz="1100" dirty="0">
              <a:solidFill>
                <a:schemeClr val="bg1"/>
              </a:solidFill>
              <a:latin typeface="Montserrat" panose="00000500000000000000" pitchFamily="2" charset="0"/>
            </a:endParaRPr>
          </a:p>
        </p:txBody>
      </p:sp>
      <p:sp>
        <p:nvSpPr>
          <p:cNvPr id="70" name="TextBox 69">
            <a:extLst>
              <a:ext uri="{FF2B5EF4-FFF2-40B4-BE49-F238E27FC236}">
                <a16:creationId xmlns:a16="http://schemas.microsoft.com/office/drawing/2014/main" id="{0231497C-B75C-29E4-8DD3-CF9D94FBB7C2}"/>
              </a:ext>
            </a:extLst>
          </p:cNvPr>
          <p:cNvSpPr txBox="1"/>
          <p:nvPr/>
        </p:nvSpPr>
        <p:spPr>
          <a:xfrm>
            <a:off x="6898533" y="5001114"/>
            <a:ext cx="1766456" cy="461665"/>
          </a:xfrm>
          <a:prstGeom prst="rect">
            <a:avLst/>
          </a:prstGeom>
          <a:noFill/>
        </p:spPr>
        <p:txBody>
          <a:bodyPr wrap="square">
            <a:spAutoFit/>
          </a:bodyPr>
          <a:lstStyle/>
          <a:p>
            <a:pPr algn="ctr"/>
            <a:r>
              <a:rPr lang="en-IN" sz="1200" dirty="0">
                <a:solidFill>
                  <a:schemeClr val="bg1"/>
                </a:solidFill>
                <a:latin typeface="Montserrat" panose="00000500000000000000" pitchFamily="2" charset="0"/>
              </a:rPr>
              <a:t>Full Audit Traceability</a:t>
            </a:r>
            <a:endParaRPr lang="en-IN" sz="1100" dirty="0">
              <a:solidFill>
                <a:schemeClr val="bg1"/>
              </a:solidFill>
              <a:latin typeface="Montserrat" panose="00000500000000000000" pitchFamily="2" charset="0"/>
            </a:endParaRPr>
          </a:p>
        </p:txBody>
      </p:sp>
      <p:sp>
        <p:nvSpPr>
          <p:cNvPr id="71" name="TextBox 70">
            <a:extLst>
              <a:ext uri="{FF2B5EF4-FFF2-40B4-BE49-F238E27FC236}">
                <a16:creationId xmlns:a16="http://schemas.microsoft.com/office/drawing/2014/main" id="{2998BDF6-392B-0D88-3B90-F135F076D700}"/>
              </a:ext>
            </a:extLst>
          </p:cNvPr>
          <p:cNvSpPr txBox="1"/>
          <p:nvPr/>
        </p:nvSpPr>
        <p:spPr>
          <a:xfrm>
            <a:off x="8620299" y="5001114"/>
            <a:ext cx="1766456" cy="461665"/>
          </a:xfrm>
          <a:prstGeom prst="rect">
            <a:avLst/>
          </a:prstGeom>
          <a:noFill/>
        </p:spPr>
        <p:txBody>
          <a:bodyPr wrap="square">
            <a:spAutoFit/>
          </a:bodyPr>
          <a:lstStyle/>
          <a:p>
            <a:pPr algn="ctr"/>
            <a:r>
              <a:rPr lang="en-IN" sz="1200" dirty="0">
                <a:solidFill>
                  <a:schemeClr val="bg1"/>
                </a:solidFill>
                <a:latin typeface="Montserrat" panose="00000500000000000000" pitchFamily="2" charset="0"/>
              </a:rPr>
              <a:t>RBAC &amp; Identity Enforcement</a:t>
            </a:r>
            <a:endParaRPr lang="en-IN" sz="1100" dirty="0">
              <a:solidFill>
                <a:schemeClr val="bg1"/>
              </a:solidFill>
              <a:latin typeface="Montserrat" panose="00000500000000000000" pitchFamily="2" charset="0"/>
            </a:endParaRPr>
          </a:p>
        </p:txBody>
      </p:sp>
      <p:pic>
        <p:nvPicPr>
          <p:cNvPr id="72" name="Picture 71">
            <a:extLst>
              <a:ext uri="{FF2B5EF4-FFF2-40B4-BE49-F238E27FC236}">
                <a16:creationId xmlns:a16="http://schemas.microsoft.com/office/drawing/2014/main" id="{E209FE33-36E7-F6D2-B5CC-2D5DFBAFA688}"/>
              </a:ext>
            </a:extLst>
          </p:cNvPr>
          <p:cNvPicPr>
            <a:picLocks noChangeAspect="1"/>
          </p:cNvPicPr>
          <p:nvPr/>
        </p:nvPicPr>
        <p:blipFill>
          <a:blip r:embed="rId14"/>
          <a:srcRect l="16469" t="25096" r="12552" b="27246"/>
          <a:stretch>
            <a:fillRect/>
          </a:stretch>
        </p:blipFill>
        <p:spPr>
          <a:xfrm>
            <a:off x="4186733" y="5599989"/>
            <a:ext cx="557168" cy="372448"/>
          </a:xfrm>
          <a:prstGeom prst="rect">
            <a:avLst/>
          </a:prstGeom>
        </p:spPr>
      </p:pic>
    </p:spTree>
    <p:extLst>
      <p:ext uri="{BB962C8B-B14F-4D97-AF65-F5344CB8AC3E}">
        <p14:creationId xmlns:p14="http://schemas.microsoft.com/office/powerpoint/2010/main" val="1097366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3F28F-D17B-6D67-CB52-281D870A3A9D}"/>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D58F810D-9A69-2D05-BBAC-ACDE0B2EBFA4}"/>
              </a:ext>
            </a:extLst>
          </p:cNvPr>
          <p:cNvSpPr txBox="1">
            <a:spLocks/>
          </p:cNvSpPr>
          <p:nvPr/>
        </p:nvSpPr>
        <p:spPr>
          <a:xfrm>
            <a:off x="713310" y="189040"/>
            <a:ext cx="10778420" cy="654151"/>
          </a:xfrm>
          <a:prstGeom prst="rect">
            <a:avLst/>
          </a:prstGeom>
        </p:spPr>
        <p:txBody>
          <a:bodyPr vert="horz" lIns="91440" tIns="45720" rIns="91440" bIns="45720" rtlCol="0" anchor="ctr">
            <a:normAutofit/>
          </a:bodyPr>
          <a:lstStyle>
            <a:defPPr>
              <a:defRPr lang="en-US"/>
            </a:defPPr>
            <a:lvl1pPr marL="0" algn="l" defTabSz="914400" rtl="0" eaLnBrk="1" latinLnBrk="0" hangingPunct="1">
              <a:lnSpc>
                <a:spcPct val="90000"/>
              </a:lnSpc>
              <a:spcBef>
                <a:spcPct val="0"/>
              </a:spcBef>
              <a:buNone/>
              <a:defRPr sz="4400" kern="1200">
                <a:solidFill>
                  <a:srgbClr val="D41864"/>
                </a:solidFill>
                <a:latin typeface="Quicksand Light" panose="00000400000000000000" pitchFamily="2" charset="0"/>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US" sz="2800" b="1" dirty="0">
                <a:solidFill>
                  <a:srgbClr val="002060"/>
                </a:solidFill>
                <a:latin typeface="Montserrat"/>
                <a:sym typeface="Arial"/>
              </a:rPr>
              <a:t>DATA PRACTICE MODERNIZATION</a:t>
            </a:r>
          </a:p>
        </p:txBody>
      </p:sp>
      <p:sp>
        <p:nvSpPr>
          <p:cNvPr id="82" name="标题 1">
            <a:extLst>
              <a:ext uri="{FF2B5EF4-FFF2-40B4-BE49-F238E27FC236}">
                <a16:creationId xmlns:a16="http://schemas.microsoft.com/office/drawing/2014/main" id="{51EA7E39-EE7F-6CF0-C5EF-049A2928D2C8}"/>
              </a:ext>
            </a:extLst>
          </p:cNvPr>
          <p:cNvSpPr txBox="1"/>
          <p:nvPr/>
        </p:nvSpPr>
        <p:spPr>
          <a:xfrm>
            <a:off x="12040908" y="-9028"/>
            <a:ext cx="181572" cy="6887347"/>
          </a:xfrm>
          <a:custGeom>
            <a:avLst/>
            <a:gdLst>
              <a:gd name="connsiteX0" fmla="*/ 3261380 w 5957407"/>
              <a:gd name="connsiteY0" fmla="*/ 0 h 6858000"/>
              <a:gd name="connsiteX1" fmla="*/ 3482457 w 5957407"/>
              <a:gd name="connsiteY1" fmla="*/ 0 h 6858000"/>
              <a:gd name="connsiteX2" fmla="*/ 3761252 w 5957407"/>
              <a:gd name="connsiteY2" fmla="*/ 0 h 6858000"/>
              <a:gd name="connsiteX3" fmla="*/ 3982329 w 5957407"/>
              <a:gd name="connsiteY3" fmla="*/ 0 h 6858000"/>
              <a:gd name="connsiteX4" fmla="*/ 5597235 w 5957407"/>
              <a:gd name="connsiteY4" fmla="*/ 0 h 6858000"/>
              <a:gd name="connsiteX5" fmla="*/ 5957407 w 5957407"/>
              <a:gd name="connsiteY5" fmla="*/ 0 h 6858000"/>
              <a:gd name="connsiteX6" fmla="*/ 5957407 w 5957407"/>
              <a:gd name="connsiteY6" fmla="*/ 6858000 h 6858000"/>
              <a:gd name="connsiteX7" fmla="*/ 0 w 5957407"/>
              <a:gd name="connsiteY7" fmla="*/ 6858000 h 6858000"/>
              <a:gd name="connsiteX8" fmla="*/ 23538 w 5957407"/>
              <a:gd name="connsiteY8" fmla="*/ 6774015 h 6858000"/>
              <a:gd name="connsiteX9" fmla="*/ 2090104 w 5957407"/>
              <a:gd name="connsiteY9" fmla="*/ 832701 h 6858000"/>
              <a:gd name="connsiteX10" fmla="*/ 3261380 w 5957407"/>
              <a:gd name="connsiteY10" fmla="*/ 0 h 6858000"/>
            </a:gdLst>
            <a:ahLst/>
            <a:cxnLst/>
            <a:rect l="l" t="t" r="r" b="b"/>
            <a:pathLst>
              <a:path w="5957407" h="6858000">
                <a:moveTo>
                  <a:pt x="3261380" y="0"/>
                </a:moveTo>
                <a:lnTo>
                  <a:pt x="3482457" y="0"/>
                </a:lnTo>
                <a:lnTo>
                  <a:pt x="3761252" y="0"/>
                </a:lnTo>
                <a:lnTo>
                  <a:pt x="3982329" y="0"/>
                </a:lnTo>
                <a:lnTo>
                  <a:pt x="5597235" y="0"/>
                </a:lnTo>
                <a:lnTo>
                  <a:pt x="5957407" y="0"/>
                </a:lnTo>
                <a:lnTo>
                  <a:pt x="5957407" y="6858000"/>
                </a:lnTo>
                <a:lnTo>
                  <a:pt x="0" y="6858000"/>
                </a:lnTo>
                <a:lnTo>
                  <a:pt x="23538" y="6774015"/>
                </a:lnTo>
                <a:lnTo>
                  <a:pt x="2090104" y="832701"/>
                </a:lnTo>
                <a:cubicBezTo>
                  <a:pt x="2263599" y="333914"/>
                  <a:pt x="2733279" y="0"/>
                  <a:pt x="3261380" y="0"/>
                </a:cubicBezTo>
                <a:close/>
              </a:path>
            </a:pathLst>
          </a:custGeom>
          <a:solidFill>
            <a:srgbClr val="112D85"/>
          </a:solidFill>
          <a:ln w="12700" cap="sq">
            <a:noFill/>
            <a:miter/>
          </a:ln>
        </p:spPr>
        <p:txBody>
          <a:bodyPr vert="horz" wrap="square"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000000"/>
              </a:solidFill>
              <a:effectLst/>
              <a:uLnTx/>
              <a:uFillTx/>
              <a:latin typeface="等线" panose="020F0502020204030204"/>
              <a:ea typeface="等线" panose="02010600030101010101" pitchFamily="2" charset="-122"/>
              <a:cs typeface="+mn-cs"/>
            </a:endParaRPr>
          </a:p>
        </p:txBody>
      </p:sp>
      <p:sp>
        <p:nvSpPr>
          <p:cNvPr id="27" name="Rectangle 26">
            <a:extLst>
              <a:ext uri="{FF2B5EF4-FFF2-40B4-BE49-F238E27FC236}">
                <a16:creationId xmlns:a16="http://schemas.microsoft.com/office/drawing/2014/main" id="{8151D170-CC16-313A-6556-80380A091632}"/>
              </a:ext>
            </a:extLst>
          </p:cNvPr>
          <p:cNvSpPr/>
          <p:nvPr/>
        </p:nvSpPr>
        <p:spPr>
          <a:xfrm>
            <a:off x="-7184" y="-12700"/>
            <a:ext cx="346698" cy="68707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等线" panose="020F0502020204030204"/>
              <a:ea typeface="+mn-ea"/>
              <a:cs typeface="+mn-cs"/>
            </a:endParaRPr>
          </a:p>
        </p:txBody>
      </p:sp>
      <p:sp>
        <p:nvSpPr>
          <p:cNvPr id="24" name="Footer Placeholder 3">
            <a:extLst>
              <a:ext uri="{FF2B5EF4-FFF2-40B4-BE49-F238E27FC236}">
                <a16:creationId xmlns:a16="http://schemas.microsoft.com/office/drawing/2014/main" id="{EFA16926-A6A5-D773-4898-DDA43572742B}"/>
              </a:ext>
            </a:extLst>
          </p:cNvPr>
          <p:cNvSpPr>
            <a:spLocks noGrp="1"/>
          </p:cNvSpPr>
          <p:nvPr/>
        </p:nvSpPr>
        <p:spPr>
          <a:xfrm>
            <a:off x="3075362" y="6525532"/>
            <a:ext cx="6067319" cy="365125"/>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tint val="75000"/>
                  </a:srgbClr>
                </a:solidFill>
                <a:effectLst/>
                <a:uLnTx/>
                <a:uFillTx/>
                <a:latin typeface="Aptos"/>
                <a:ea typeface="+mn-ea"/>
                <a:cs typeface="+mn-cs"/>
              </a:rPr>
              <a:t>© </a:t>
            </a:r>
            <a:r>
              <a:rPr kumimoji="0" lang="en-IN" sz="800" b="0" i="0" u="none" strike="noStrike" kern="1200" cap="none" spc="0" normalizeH="0" baseline="0" noProof="0" dirty="0">
                <a:ln>
                  <a:noFill/>
                </a:ln>
                <a:solidFill>
                  <a:srgbClr val="FFFFFF">
                    <a:lumMod val="50000"/>
                  </a:srgbClr>
                </a:solidFill>
                <a:effectLst/>
                <a:uLnTx/>
                <a:uFillTx/>
                <a:latin typeface="Aptos"/>
                <a:ea typeface="+mn-ea"/>
                <a:cs typeface="+mn-cs"/>
              </a:rPr>
              <a:t>Copyright Saints and Masters. All rights reserved. No part of this presentation may be reproduced in part or full</a:t>
            </a:r>
            <a:endParaRPr kumimoji="0" lang="en-IN" sz="800" b="0" i="0" u="none" strike="noStrike" kern="1200" cap="none" spc="0" normalizeH="0" baseline="0" noProof="0" dirty="0">
              <a:ln>
                <a:noFill/>
              </a:ln>
              <a:solidFill>
                <a:srgbClr val="000000">
                  <a:tint val="75000"/>
                </a:srgbClr>
              </a:solidFill>
              <a:effectLst/>
              <a:uLnTx/>
              <a:uFillTx/>
              <a:latin typeface="Aptos"/>
              <a:ea typeface="+mn-ea"/>
              <a:cs typeface="+mn-cs"/>
            </a:endParaRPr>
          </a:p>
        </p:txBody>
      </p:sp>
      <p:pic>
        <p:nvPicPr>
          <p:cNvPr id="2" name="Picture 1">
            <a:extLst>
              <a:ext uri="{FF2B5EF4-FFF2-40B4-BE49-F238E27FC236}">
                <a16:creationId xmlns:a16="http://schemas.microsoft.com/office/drawing/2014/main" id="{274D74B6-2341-9706-4E47-306A4F254AA2}"/>
              </a:ext>
            </a:extLst>
          </p:cNvPr>
          <p:cNvPicPr>
            <a:picLocks noChangeAspect="1"/>
          </p:cNvPicPr>
          <p:nvPr/>
        </p:nvPicPr>
        <p:blipFill>
          <a:blip r:embed="rId2"/>
          <a:stretch>
            <a:fillRect/>
          </a:stretch>
        </p:blipFill>
        <p:spPr>
          <a:xfrm>
            <a:off x="10415203" y="189040"/>
            <a:ext cx="1450323" cy="452304"/>
          </a:xfrm>
          <a:prstGeom prst="rect">
            <a:avLst/>
          </a:prstGeom>
        </p:spPr>
      </p:pic>
      <p:pic>
        <p:nvPicPr>
          <p:cNvPr id="33" name="Google Shape;85;p13">
            <a:extLst>
              <a:ext uri="{FF2B5EF4-FFF2-40B4-BE49-F238E27FC236}">
                <a16:creationId xmlns:a16="http://schemas.microsoft.com/office/drawing/2014/main" id="{E3A92D2B-CDDC-C802-E79D-56FFE6AB8591}"/>
              </a:ext>
            </a:extLst>
          </p:cNvPr>
          <p:cNvPicPr preferRelativeResize="0"/>
          <p:nvPr/>
        </p:nvPicPr>
        <p:blipFill rotWithShape="1">
          <a:blip r:embed="rId3">
            <a:alphaModFix/>
          </a:blip>
          <a:srcRect t="4827"/>
          <a:stretch>
            <a:fillRect/>
          </a:stretch>
        </p:blipFill>
        <p:spPr>
          <a:xfrm>
            <a:off x="713310" y="1284513"/>
            <a:ext cx="3492400" cy="4367626"/>
          </a:xfrm>
          <a:prstGeom prst="rect">
            <a:avLst/>
          </a:prstGeom>
          <a:noFill/>
          <a:ln>
            <a:noFill/>
          </a:ln>
        </p:spPr>
      </p:pic>
      <p:pic>
        <p:nvPicPr>
          <p:cNvPr id="34" name="Google Shape;86;p13">
            <a:extLst>
              <a:ext uri="{FF2B5EF4-FFF2-40B4-BE49-F238E27FC236}">
                <a16:creationId xmlns:a16="http://schemas.microsoft.com/office/drawing/2014/main" id="{FBD81567-883C-4648-298F-765933DBBBFE}"/>
              </a:ext>
            </a:extLst>
          </p:cNvPr>
          <p:cNvPicPr preferRelativeResize="0"/>
          <p:nvPr/>
        </p:nvPicPr>
        <p:blipFill rotWithShape="1">
          <a:blip r:embed="rId4">
            <a:alphaModFix/>
          </a:blip>
          <a:srcRect t="4827"/>
          <a:stretch>
            <a:fillRect/>
          </a:stretch>
        </p:blipFill>
        <p:spPr>
          <a:xfrm>
            <a:off x="4491460" y="1284512"/>
            <a:ext cx="3492549" cy="4367627"/>
          </a:xfrm>
          <a:prstGeom prst="rect">
            <a:avLst/>
          </a:prstGeom>
          <a:noFill/>
          <a:ln>
            <a:noFill/>
          </a:ln>
        </p:spPr>
      </p:pic>
      <p:pic>
        <p:nvPicPr>
          <p:cNvPr id="35" name="Google Shape;87;p13">
            <a:extLst>
              <a:ext uri="{FF2B5EF4-FFF2-40B4-BE49-F238E27FC236}">
                <a16:creationId xmlns:a16="http://schemas.microsoft.com/office/drawing/2014/main" id="{5215B465-DBE8-FB48-E935-C8C21453BCFB}"/>
              </a:ext>
            </a:extLst>
          </p:cNvPr>
          <p:cNvPicPr preferRelativeResize="0"/>
          <p:nvPr/>
        </p:nvPicPr>
        <p:blipFill rotWithShape="1">
          <a:blip r:embed="rId5">
            <a:alphaModFix/>
          </a:blip>
          <a:srcRect t="4827"/>
          <a:stretch>
            <a:fillRect/>
          </a:stretch>
        </p:blipFill>
        <p:spPr>
          <a:xfrm>
            <a:off x="8269760" y="1284511"/>
            <a:ext cx="3492400" cy="4367625"/>
          </a:xfrm>
          <a:prstGeom prst="rect">
            <a:avLst/>
          </a:prstGeom>
          <a:noFill/>
          <a:ln>
            <a:noFill/>
          </a:ln>
        </p:spPr>
      </p:pic>
      <p:sp>
        <p:nvSpPr>
          <p:cNvPr id="36" name="Google Shape;99;p13">
            <a:extLst>
              <a:ext uri="{FF2B5EF4-FFF2-40B4-BE49-F238E27FC236}">
                <a16:creationId xmlns:a16="http://schemas.microsoft.com/office/drawing/2014/main" id="{5C9AAB8C-B603-0D73-D9FE-4800A65EAAE8}"/>
              </a:ext>
            </a:extLst>
          </p:cNvPr>
          <p:cNvSpPr txBox="1"/>
          <p:nvPr/>
        </p:nvSpPr>
        <p:spPr>
          <a:xfrm>
            <a:off x="999060" y="1935659"/>
            <a:ext cx="2920900" cy="228600"/>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US" sz="1500" b="1" i="0" u="none" strike="noStrike" cap="none" dirty="0">
                <a:solidFill>
                  <a:srgbClr val="002060"/>
                </a:solidFill>
                <a:latin typeface="Montserrat" panose="00000500000000000000" pitchFamily="2" charset="0"/>
                <a:ea typeface="Roboto"/>
                <a:cs typeface="Roboto"/>
                <a:sym typeface="Roboto"/>
              </a:rPr>
              <a:t>THE DATA CLOUD</a:t>
            </a:r>
            <a:endParaRPr dirty="0">
              <a:solidFill>
                <a:srgbClr val="002060"/>
              </a:solidFill>
              <a:latin typeface="Montserrat" panose="00000500000000000000" pitchFamily="2" charset="0"/>
            </a:endParaRPr>
          </a:p>
        </p:txBody>
      </p:sp>
      <p:sp>
        <p:nvSpPr>
          <p:cNvPr id="37" name="Google Shape;100;p13">
            <a:extLst>
              <a:ext uri="{FF2B5EF4-FFF2-40B4-BE49-F238E27FC236}">
                <a16:creationId xmlns:a16="http://schemas.microsoft.com/office/drawing/2014/main" id="{2383E806-75F0-10B0-E3BB-2F485774601F}"/>
              </a:ext>
            </a:extLst>
          </p:cNvPr>
          <p:cNvSpPr txBox="1"/>
          <p:nvPr/>
        </p:nvSpPr>
        <p:spPr>
          <a:xfrm>
            <a:off x="999060" y="2209310"/>
            <a:ext cx="2920900" cy="138499"/>
          </a:xfrm>
          <a:prstGeom prst="rect">
            <a:avLst/>
          </a:prstGeom>
          <a:noFill/>
          <a:ln>
            <a:noFill/>
          </a:ln>
        </p:spPr>
        <p:txBody>
          <a:bodyPr spcFirstLastPara="1" wrap="square" lIns="0" tIns="0" rIns="0" bIns="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US" sz="900" b="1" i="0" u="none" strike="noStrike" cap="none" dirty="0">
                <a:solidFill>
                  <a:srgbClr val="666666"/>
                </a:solidFill>
                <a:latin typeface="Montserrat" panose="00000500000000000000" pitchFamily="2" charset="0"/>
                <a:ea typeface="Roboto"/>
                <a:cs typeface="Roboto"/>
                <a:sym typeface="Roboto"/>
              </a:rPr>
              <a:t>POWERED BY SNOWFLAKE</a:t>
            </a:r>
            <a:endParaRPr dirty="0">
              <a:latin typeface="Montserrat" panose="00000500000000000000" pitchFamily="2" charset="0"/>
            </a:endParaRPr>
          </a:p>
        </p:txBody>
      </p:sp>
      <p:sp>
        <p:nvSpPr>
          <p:cNvPr id="38" name="Google Shape;101;p13">
            <a:extLst>
              <a:ext uri="{FF2B5EF4-FFF2-40B4-BE49-F238E27FC236}">
                <a16:creationId xmlns:a16="http://schemas.microsoft.com/office/drawing/2014/main" id="{6D6F5681-7821-B7FB-3F25-7BBDAF326228}"/>
              </a:ext>
            </a:extLst>
          </p:cNvPr>
          <p:cNvSpPr txBox="1"/>
          <p:nvPr/>
        </p:nvSpPr>
        <p:spPr>
          <a:xfrm>
            <a:off x="999060" y="2669084"/>
            <a:ext cx="2920900" cy="830997"/>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50000"/>
              </a:lnSpc>
              <a:spcBef>
                <a:spcPts val="0"/>
              </a:spcBef>
              <a:spcAft>
                <a:spcPts val="0"/>
              </a:spcAft>
              <a:buNone/>
            </a:pPr>
            <a:r>
              <a:rPr lang="en-US" sz="1200" b="0" i="0" u="none" strike="noStrike" cap="none" dirty="0">
                <a:solidFill>
                  <a:srgbClr val="444444"/>
                </a:solidFill>
                <a:latin typeface="Montserrat" panose="00000500000000000000" pitchFamily="2" charset="0"/>
                <a:ea typeface="Open Sans"/>
                <a:cs typeface="Open Sans"/>
                <a:sym typeface="Open Sans"/>
              </a:rPr>
              <a:t>Breaking down silos with a cloud-native architecture that enables limitless scaling and secure sharing.</a:t>
            </a:r>
            <a:endParaRPr sz="1800" dirty="0">
              <a:latin typeface="Montserrat" panose="00000500000000000000" pitchFamily="2" charset="0"/>
            </a:endParaRPr>
          </a:p>
        </p:txBody>
      </p:sp>
      <p:sp>
        <p:nvSpPr>
          <p:cNvPr id="39" name="Google Shape;102;p13">
            <a:extLst>
              <a:ext uri="{FF2B5EF4-FFF2-40B4-BE49-F238E27FC236}">
                <a16:creationId xmlns:a16="http://schemas.microsoft.com/office/drawing/2014/main" id="{ED0F71E0-1B94-3AE4-29DC-23AB535390F3}"/>
              </a:ext>
            </a:extLst>
          </p:cNvPr>
          <p:cNvSpPr txBox="1"/>
          <p:nvPr/>
        </p:nvSpPr>
        <p:spPr>
          <a:xfrm>
            <a:off x="4777210" y="1935659"/>
            <a:ext cx="2921049" cy="228600"/>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US" sz="1500" b="1" i="0" u="none" strike="noStrike" cap="none" dirty="0">
                <a:solidFill>
                  <a:srgbClr val="002060"/>
                </a:solidFill>
                <a:latin typeface="Montserrat" panose="00000500000000000000" pitchFamily="2" charset="0"/>
                <a:ea typeface="Roboto"/>
                <a:cs typeface="Roboto"/>
                <a:sym typeface="Roboto"/>
              </a:rPr>
              <a:t>DATA INTELLIGENCE</a:t>
            </a:r>
            <a:endParaRPr dirty="0">
              <a:solidFill>
                <a:srgbClr val="002060"/>
              </a:solidFill>
              <a:latin typeface="Montserrat" panose="00000500000000000000" pitchFamily="2" charset="0"/>
            </a:endParaRPr>
          </a:p>
        </p:txBody>
      </p:sp>
      <p:sp>
        <p:nvSpPr>
          <p:cNvPr id="40" name="Google Shape;103;p13">
            <a:extLst>
              <a:ext uri="{FF2B5EF4-FFF2-40B4-BE49-F238E27FC236}">
                <a16:creationId xmlns:a16="http://schemas.microsoft.com/office/drawing/2014/main" id="{A5DE1968-205A-5452-DC3E-0008A620690E}"/>
              </a:ext>
            </a:extLst>
          </p:cNvPr>
          <p:cNvSpPr txBox="1"/>
          <p:nvPr/>
        </p:nvSpPr>
        <p:spPr>
          <a:xfrm>
            <a:off x="4777210" y="2209310"/>
            <a:ext cx="2921049" cy="138499"/>
          </a:xfrm>
          <a:prstGeom prst="rect">
            <a:avLst/>
          </a:prstGeom>
          <a:noFill/>
          <a:ln>
            <a:noFill/>
          </a:ln>
        </p:spPr>
        <p:txBody>
          <a:bodyPr spcFirstLastPara="1" wrap="square" lIns="0" tIns="0" rIns="0" bIns="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US" sz="900" b="1" i="0" u="none" strike="noStrike" cap="none">
                <a:solidFill>
                  <a:srgbClr val="666666"/>
                </a:solidFill>
                <a:latin typeface="Montserrat" panose="00000500000000000000" pitchFamily="2" charset="0"/>
                <a:ea typeface="Roboto"/>
                <a:cs typeface="Roboto"/>
                <a:sym typeface="Roboto"/>
              </a:rPr>
              <a:t>POWERED BY DATABRICKS</a:t>
            </a:r>
            <a:endParaRPr>
              <a:latin typeface="Montserrat" panose="00000500000000000000" pitchFamily="2" charset="0"/>
            </a:endParaRPr>
          </a:p>
        </p:txBody>
      </p:sp>
      <p:sp>
        <p:nvSpPr>
          <p:cNvPr id="41" name="Google Shape;104;p13">
            <a:extLst>
              <a:ext uri="{FF2B5EF4-FFF2-40B4-BE49-F238E27FC236}">
                <a16:creationId xmlns:a16="http://schemas.microsoft.com/office/drawing/2014/main" id="{C5AACCA0-4E71-9AAD-968C-03CB9E6652A3}"/>
              </a:ext>
            </a:extLst>
          </p:cNvPr>
          <p:cNvSpPr txBox="1"/>
          <p:nvPr/>
        </p:nvSpPr>
        <p:spPr>
          <a:xfrm>
            <a:off x="4777210" y="2669084"/>
            <a:ext cx="2921049" cy="830997"/>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50000"/>
              </a:lnSpc>
              <a:spcBef>
                <a:spcPts val="0"/>
              </a:spcBef>
              <a:spcAft>
                <a:spcPts val="0"/>
              </a:spcAft>
              <a:buNone/>
            </a:pPr>
            <a:r>
              <a:rPr lang="en-US" sz="1200" b="0" i="0" u="none" strike="noStrike" cap="none" dirty="0">
                <a:solidFill>
                  <a:srgbClr val="444444"/>
                </a:solidFill>
                <a:latin typeface="Montserrat" panose="00000500000000000000" pitchFamily="2" charset="0"/>
                <a:ea typeface="Open Sans"/>
                <a:cs typeface="Open Sans"/>
                <a:sym typeface="Open Sans"/>
              </a:rPr>
              <a:t>Unifying data warehouses and data lakes to democratize data and AI across the organization.</a:t>
            </a:r>
            <a:endParaRPr sz="1800" dirty="0">
              <a:latin typeface="Montserrat" panose="00000500000000000000" pitchFamily="2" charset="0"/>
            </a:endParaRPr>
          </a:p>
        </p:txBody>
      </p:sp>
      <p:sp>
        <p:nvSpPr>
          <p:cNvPr id="42" name="Google Shape;105;p13">
            <a:extLst>
              <a:ext uri="{FF2B5EF4-FFF2-40B4-BE49-F238E27FC236}">
                <a16:creationId xmlns:a16="http://schemas.microsoft.com/office/drawing/2014/main" id="{48E7CA5E-D73C-CC10-7349-4222135449A6}"/>
              </a:ext>
            </a:extLst>
          </p:cNvPr>
          <p:cNvSpPr txBox="1"/>
          <p:nvPr/>
        </p:nvSpPr>
        <p:spPr>
          <a:xfrm>
            <a:off x="8555510" y="1935659"/>
            <a:ext cx="2920900" cy="228600"/>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US" sz="1500" b="1" i="0" u="none" strike="noStrike" cap="none" dirty="0">
                <a:solidFill>
                  <a:srgbClr val="002060"/>
                </a:solidFill>
                <a:latin typeface="Montserrat" panose="00000500000000000000" pitchFamily="2" charset="0"/>
                <a:ea typeface="Roboto"/>
                <a:cs typeface="Roboto"/>
                <a:sym typeface="Roboto"/>
              </a:rPr>
              <a:t>OPERATIONAL VELOCITY</a:t>
            </a:r>
            <a:endParaRPr dirty="0">
              <a:solidFill>
                <a:srgbClr val="002060"/>
              </a:solidFill>
              <a:latin typeface="Montserrat" panose="00000500000000000000" pitchFamily="2" charset="0"/>
            </a:endParaRPr>
          </a:p>
        </p:txBody>
      </p:sp>
      <p:sp>
        <p:nvSpPr>
          <p:cNvPr id="43" name="Google Shape;106;p13">
            <a:extLst>
              <a:ext uri="{FF2B5EF4-FFF2-40B4-BE49-F238E27FC236}">
                <a16:creationId xmlns:a16="http://schemas.microsoft.com/office/drawing/2014/main" id="{5EEBC6BF-F257-3DC4-C5D1-7D000291BE4D}"/>
              </a:ext>
            </a:extLst>
          </p:cNvPr>
          <p:cNvSpPr txBox="1"/>
          <p:nvPr/>
        </p:nvSpPr>
        <p:spPr>
          <a:xfrm>
            <a:off x="8555510" y="2209310"/>
            <a:ext cx="2920900" cy="138499"/>
          </a:xfrm>
          <a:prstGeom prst="rect">
            <a:avLst/>
          </a:prstGeom>
          <a:noFill/>
          <a:ln>
            <a:noFill/>
          </a:ln>
        </p:spPr>
        <p:txBody>
          <a:bodyPr spcFirstLastPara="1" wrap="square" lIns="0" tIns="0" rIns="0" bIns="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US" sz="900" b="1" i="0" u="none" strike="noStrike" cap="none">
                <a:solidFill>
                  <a:srgbClr val="666666"/>
                </a:solidFill>
                <a:latin typeface="Montserrat" panose="00000500000000000000" pitchFamily="2" charset="0"/>
                <a:ea typeface="Roboto"/>
                <a:cs typeface="Roboto"/>
                <a:sym typeface="Roboto"/>
              </a:rPr>
              <a:t>POWERED BY COUCHBASE</a:t>
            </a:r>
            <a:endParaRPr>
              <a:latin typeface="Montserrat" panose="00000500000000000000" pitchFamily="2" charset="0"/>
            </a:endParaRPr>
          </a:p>
        </p:txBody>
      </p:sp>
      <p:sp>
        <p:nvSpPr>
          <p:cNvPr id="44" name="Google Shape;107;p13">
            <a:extLst>
              <a:ext uri="{FF2B5EF4-FFF2-40B4-BE49-F238E27FC236}">
                <a16:creationId xmlns:a16="http://schemas.microsoft.com/office/drawing/2014/main" id="{4679F4E9-7D89-A776-E1AD-CCC3C90CC87A}"/>
              </a:ext>
            </a:extLst>
          </p:cNvPr>
          <p:cNvSpPr txBox="1"/>
          <p:nvPr/>
        </p:nvSpPr>
        <p:spPr>
          <a:xfrm>
            <a:off x="8555510" y="2669084"/>
            <a:ext cx="2920900" cy="830997"/>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50000"/>
              </a:lnSpc>
              <a:spcBef>
                <a:spcPts val="0"/>
              </a:spcBef>
              <a:spcAft>
                <a:spcPts val="0"/>
              </a:spcAft>
              <a:buNone/>
            </a:pPr>
            <a:r>
              <a:rPr lang="en-US" sz="1200" b="0" i="0" u="none" strike="noStrike" cap="none">
                <a:solidFill>
                  <a:srgbClr val="444444"/>
                </a:solidFill>
                <a:latin typeface="Montserrat" panose="00000500000000000000" pitchFamily="2" charset="0"/>
                <a:ea typeface="Open Sans"/>
                <a:cs typeface="Open Sans"/>
                <a:sym typeface="Open Sans"/>
              </a:rPr>
              <a:t>Delivering sub-millisecond responsiveness for mission-critical applications at the edge.</a:t>
            </a:r>
            <a:endParaRPr sz="1800">
              <a:latin typeface="Montserrat" panose="00000500000000000000" pitchFamily="2" charset="0"/>
            </a:endParaRPr>
          </a:p>
        </p:txBody>
      </p:sp>
      <p:sp>
        <p:nvSpPr>
          <p:cNvPr id="46" name="Google Shape;109;p13">
            <a:extLst>
              <a:ext uri="{FF2B5EF4-FFF2-40B4-BE49-F238E27FC236}">
                <a16:creationId xmlns:a16="http://schemas.microsoft.com/office/drawing/2014/main" id="{D4A56F41-A21C-ABEB-1AB4-464AA6E6A4F8}"/>
              </a:ext>
            </a:extLst>
          </p:cNvPr>
          <p:cNvSpPr txBox="1"/>
          <p:nvPr/>
        </p:nvSpPr>
        <p:spPr>
          <a:xfrm>
            <a:off x="1189560" y="3526172"/>
            <a:ext cx="2730400" cy="775597"/>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40000"/>
              </a:lnSpc>
              <a:spcBef>
                <a:spcPts val="0"/>
              </a:spcBef>
              <a:spcAft>
                <a:spcPts val="0"/>
              </a:spcAft>
              <a:buNone/>
            </a:pPr>
            <a:r>
              <a:rPr lang="en-US" sz="1200" b="1" i="0" u="none" strike="noStrike" cap="none" dirty="0">
                <a:solidFill>
                  <a:srgbClr val="333333"/>
                </a:solidFill>
                <a:latin typeface="Montserrat" panose="00000500000000000000" pitchFamily="2" charset="0"/>
                <a:ea typeface="Open Sans"/>
                <a:cs typeface="Open Sans"/>
                <a:sym typeface="Open Sans"/>
              </a:rPr>
              <a:t>Elastic Warehousing:</a:t>
            </a:r>
            <a:r>
              <a:rPr lang="en-US" sz="1200" b="0" i="0" u="none" strike="noStrike" cap="none" dirty="0">
                <a:solidFill>
                  <a:srgbClr val="333333"/>
                </a:solidFill>
                <a:latin typeface="Montserrat" panose="00000500000000000000" pitchFamily="2" charset="0"/>
                <a:ea typeface="Open Sans"/>
                <a:cs typeface="Open Sans"/>
                <a:sym typeface="Open Sans"/>
              </a:rPr>
              <a:t> Separate compute from storage for instant scalability.</a:t>
            </a:r>
            <a:endParaRPr sz="1800" dirty="0">
              <a:latin typeface="Montserrat" panose="00000500000000000000" pitchFamily="2" charset="0"/>
            </a:endParaRPr>
          </a:p>
        </p:txBody>
      </p:sp>
      <p:sp>
        <p:nvSpPr>
          <p:cNvPr id="47" name="Google Shape;110;p13">
            <a:extLst>
              <a:ext uri="{FF2B5EF4-FFF2-40B4-BE49-F238E27FC236}">
                <a16:creationId xmlns:a16="http://schemas.microsoft.com/office/drawing/2014/main" id="{2EB73306-A529-19C3-705B-703ED52E69C4}"/>
              </a:ext>
            </a:extLst>
          </p:cNvPr>
          <p:cNvSpPr txBox="1"/>
          <p:nvPr/>
        </p:nvSpPr>
        <p:spPr>
          <a:xfrm>
            <a:off x="1189560" y="4301769"/>
            <a:ext cx="2730400" cy="775597"/>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40000"/>
              </a:lnSpc>
              <a:spcBef>
                <a:spcPts val="0"/>
              </a:spcBef>
              <a:spcAft>
                <a:spcPts val="0"/>
              </a:spcAft>
              <a:buNone/>
            </a:pPr>
            <a:r>
              <a:rPr lang="en-US" sz="1200" b="1" i="0" u="none" strike="noStrike" cap="none" dirty="0">
                <a:solidFill>
                  <a:srgbClr val="333333"/>
                </a:solidFill>
                <a:latin typeface="Montserrat" panose="00000500000000000000" pitchFamily="2" charset="0"/>
                <a:ea typeface="Open Sans"/>
                <a:cs typeface="Open Sans"/>
                <a:sym typeface="Open Sans"/>
              </a:rPr>
              <a:t>Zero-Copy Sharing:</a:t>
            </a:r>
            <a:r>
              <a:rPr lang="en-US" sz="1200" b="0" i="0" u="none" strike="noStrike" cap="none" dirty="0">
                <a:solidFill>
                  <a:srgbClr val="333333"/>
                </a:solidFill>
                <a:latin typeface="Montserrat" panose="00000500000000000000" pitchFamily="2" charset="0"/>
                <a:ea typeface="Open Sans"/>
                <a:cs typeface="Open Sans"/>
                <a:sym typeface="Open Sans"/>
              </a:rPr>
              <a:t> Live data access across the ecosystem without ETL.</a:t>
            </a:r>
            <a:endParaRPr sz="1800" dirty="0">
              <a:latin typeface="Montserrat" panose="00000500000000000000" pitchFamily="2" charset="0"/>
            </a:endParaRPr>
          </a:p>
        </p:txBody>
      </p:sp>
      <p:sp>
        <p:nvSpPr>
          <p:cNvPr id="48" name="Google Shape;111;p13">
            <a:extLst>
              <a:ext uri="{FF2B5EF4-FFF2-40B4-BE49-F238E27FC236}">
                <a16:creationId xmlns:a16="http://schemas.microsoft.com/office/drawing/2014/main" id="{9BE6E78B-C2F1-3E79-906E-1DBCCB6EC5E1}"/>
              </a:ext>
            </a:extLst>
          </p:cNvPr>
          <p:cNvSpPr txBox="1"/>
          <p:nvPr/>
        </p:nvSpPr>
        <p:spPr>
          <a:xfrm>
            <a:off x="1189560" y="5091971"/>
            <a:ext cx="2730400" cy="517065"/>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40000"/>
              </a:lnSpc>
              <a:spcBef>
                <a:spcPts val="0"/>
              </a:spcBef>
              <a:spcAft>
                <a:spcPts val="0"/>
              </a:spcAft>
              <a:buNone/>
            </a:pPr>
            <a:r>
              <a:rPr lang="en-US" sz="1200" b="1" i="0" u="none" strike="noStrike" cap="none" dirty="0">
                <a:solidFill>
                  <a:srgbClr val="333333"/>
                </a:solidFill>
                <a:latin typeface="Montserrat" panose="00000500000000000000" pitchFamily="2" charset="0"/>
                <a:ea typeface="Open Sans"/>
                <a:cs typeface="Open Sans"/>
                <a:sym typeface="Open Sans"/>
              </a:rPr>
              <a:t>Snowpark:</a:t>
            </a:r>
            <a:r>
              <a:rPr lang="en-US" sz="1200" b="0" i="0" u="none" strike="noStrike" cap="none" dirty="0">
                <a:solidFill>
                  <a:srgbClr val="333333"/>
                </a:solidFill>
                <a:latin typeface="Montserrat" panose="00000500000000000000" pitchFamily="2" charset="0"/>
                <a:ea typeface="Open Sans"/>
                <a:cs typeface="Open Sans"/>
                <a:sym typeface="Open Sans"/>
              </a:rPr>
              <a:t> Optimized pipelines for data engineering</a:t>
            </a:r>
            <a:endParaRPr sz="1800" dirty="0">
              <a:latin typeface="Montserrat" panose="00000500000000000000" pitchFamily="2" charset="0"/>
            </a:endParaRPr>
          </a:p>
        </p:txBody>
      </p:sp>
      <p:sp>
        <p:nvSpPr>
          <p:cNvPr id="50" name="Google Shape;113;p13">
            <a:extLst>
              <a:ext uri="{FF2B5EF4-FFF2-40B4-BE49-F238E27FC236}">
                <a16:creationId xmlns:a16="http://schemas.microsoft.com/office/drawing/2014/main" id="{DDAF5810-0CD5-158C-35A6-E897DF318967}"/>
              </a:ext>
            </a:extLst>
          </p:cNvPr>
          <p:cNvSpPr txBox="1"/>
          <p:nvPr/>
        </p:nvSpPr>
        <p:spPr>
          <a:xfrm>
            <a:off x="4951381" y="3535249"/>
            <a:ext cx="2730549" cy="517065"/>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40000"/>
              </a:lnSpc>
              <a:spcBef>
                <a:spcPts val="0"/>
              </a:spcBef>
              <a:spcAft>
                <a:spcPts val="0"/>
              </a:spcAft>
              <a:buNone/>
            </a:pPr>
            <a:r>
              <a:rPr lang="en-US" sz="1200" b="1" i="0" u="none" strike="noStrike" cap="none" dirty="0">
                <a:solidFill>
                  <a:srgbClr val="333333"/>
                </a:solidFill>
                <a:latin typeface="Montserrat" panose="00000500000000000000" pitchFamily="2" charset="0"/>
                <a:ea typeface="Open Sans"/>
                <a:cs typeface="Open Sans"/>
                <a:sym typeface="Open Sans"/>
              </a:rPr>
              <a:t>Lakehouse Architecture:</a:t>
            </a:r>
            <a:r>
              <a:rPr lang="en-US" sz="1200" b="0" i="0" u="none" strike="noStrike" cap="none" dirty="0">
                <a:solidFill>
                  <a:srgbClr val="333333"/>
                </a:solidFill>
                <a:latin typeface="Montserrat" panose="00000500000000000000" pitchFamily="2" charset="0"/>
                <a:ea typeface="Open Sans"/>
                <a:cs typeface="Open Sans"/>
                <a:sym typeface="Open Sans"/>
              </a:rPr>
              <a:t> The best of data warehouses on a data lake.</a:t>
            </a:r>
            <a:endParaRPr sz="1800" dirty="0">
              <a:latin typeface="Montserrat" panose="00000500000000000000" pitchFamily="2" charset="0"/>
            </a:endParaRPr>
          </a:p>
        </p:txBody>
      </p:sp>
      <p:sp>
        <p:nvSpPr>
          <p:cNvPr id="51" name="Google Shape;114;p13">
            <a:extLst>
              <a:ext uri="{FF2B5EF4-FFF2-40B4-BE49-F238E27FC236}">
                <a16:creationId xmlns:a16="http://schemas.microsoft.com/office/drawing/2014/main" id="{286DFB10-E12D-90EE-8E3E-95DDC1E71546}"/>
              </a:ext>
            </a:extLst>
          </p:cNvPr>
          <p:cNvSpPr txBox="1"/>
          <p:nvPr/>
        </p:nvSpPr>
        <p:spPr>
          <a:xfrm>
            <a:off x="4967710" y="4301769"/>
            <a:ext cx="2730549" cy="517065"/>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40000"/>
              </a:lnSpc>
              <a:spcBef>
                <a:spcPts val="0"/>
              </a:spcBef>
              <a:spcAft>
                <a:spcPts val="0"/>
              </a:spcAft>
              <a:buNone/>
            </a:pPr>
            <a:r>
              <a:rPr lang="en-US" sz="1200" b="1" i="0" u="none" strike="noStrike" cap="none" dirty="0">
                <a:solidFill>
                  <a:srgbClr val="333333"/>
                </a:solidFill>
                <a:latin typeface="Montserrat" panose="00000500000000000000" pitchFamily="2" charset="0"/>
                <a:ea typeface="Open Sans"/>
                <a:cs typeface="Open Sans"/>
                <a:sym typeface="Open Sans"/>
              </a:rPr>
              <a:t>Mosaic AI:</a:t>
            </a:r>
            <a:r>
              <a:rPr lang="en-US" sz="1200" b="0" i="0" u="none" strike="noStrike" cap="none" dirty="0">
                <a:solidFill>
                  <a:srgbClr val="333333"/>
                </a:solidFill>
                <a:latin typeface="Montserrat" panose="00000500000000000000" pitchFamily="2" charset="0"/>
                <a:ea typeface="Open Sans"/>
                <a:cs typeface="Open Sans"/>
                <a:sym typeface="Open Sans"/>
              </a:rPr>
              <a:t> Training and deploying custom GenAI models.</a:t>
            </a:r>
            <a:endParaRPr sz="1800" dirty="0">
              <a:latin typeface="Montserrat" panose="00000500000000000000" pitchFamily="2" charset="0"/>
            </a:endParaRPr>
          </a:p>
        </p:txBody>
      </p:sp>
      <p:sp>
        <p:nvSpPr>
          <p:cNvPr id="52" name="Google Shape;115;p13">
            <a:extLst>
              <a:ext uri="{FF2B5EF4-FFF2-40B4-BE49-F238E27FC236}">
                <a16:creationId xmlns:a16="http://schemas.microsoft.com/office/drawing/2014/main" id="{C292BDD5-9DC3-0AD7-5D7D-D99CF26737B1}"/>
              </a:ext>
            </a:extLst>
          </p:cNvPr>
          <p:cNvSpPr txBox="1"/>
          <p:nvPr/>
        </p:nvSpPr>
        <p:spPr>
          <a:xfrm>
            <a:off x="4967710" y="5091971"/>
            <a:ext cx="2730549" cy="517065"/>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40000"/>
              </a:lnSpc>
              <a:spcBef>
                <a:spcPts val="0"/>
              </a:spcBef>
              <a:spcAft>
                <a:spcPts val="0"/>
              </a:spcAft>
              <a:buNone/>
            </a:pPr>
            <a:r>
              <a:rPr lang="en-US" sz="1200" b="1" i="0" u="none" strike="noStrike" cap="none">
                <a:solidFill>
                  <a:srgbClr val="333333"/>
                </a:solidFill>
                <a:latin typeface="Montserrat" panose="00000500000000000000" pitchFamily="2" charset="0"/>
                <a:ea typeface="Open Sans"/>
                <a:cs typeface="Open Sans"/>
                <a:sym typeface="Open Sans"/>
              </a:rPr>
              <a:t>Unity Catalog:</a:t>
            </a:r>
            <a:r>
              <a:rPr lang="en-US" sz="1200" b="0" i="0" u="none" strike="noStrike" cap="none">
                <a:solidFill>
                  <a:srgbClr val="333333"/>
                </a:solidFill>
                <a:latin typeface="Montserrat" panose="00000500000000000000" pitchFamily="2" charset="0"/>
                <a:ea typeface="Open Sans"/>
                <a:cs typeface="Open Sans"/>
                <a:sym typeface="Open Sans"/>
              </a:rPr>
              <a:t> Unified governance for all data assets.</a:t>
            </a:r>
            <a:endParaRPr sz="1800">
              <a:latin typeface="Montserrat" panose="00000500000000000000" pitchFamily="2" charset="0"/>
            </a:endParaRPr>
          </a:p>
        </p:txBody>
      </p:sp>
      <p:sp>
        <p:nvSpPr>
          <p:cNvPr id="54" name="Google Shape;117;p13">
            <a:extLst>
              <a:ext uri="{FF2B5EF4-FFF2-40B4-BE49-F238E27FC236}">
                <a16:creationId xmlns:a16="http://schemas.microsoft.com/office/drawing/2014/main" id="{88AFA042-3912-0BF4-536B-6F534E39545C}"/>
              </a:ext>
            </a:extLst>
          </p:cNvPr>
          <p:cNvSpPr txBox="1"/>
          <p:nvPr/>
        </p:nvSpPr>
        <p:spPr>
          <a:xfrm>
            <a:off x="8746010" y="3540685"/>
            <a:ext cx="2730400" cy="517065"/>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40000"/>
              </a:lnSpc>
              <a:spcBef>
                <a:spcPts val="0"/>
              </a:spcBef>
              <a:spcAft>
                <a:spcPts val="0"/>
              </a:spcAft>
              <a:buNone/>
            </a:pPr>
            <a:r>
              <a:rPr lang="en-US" sz="1200" b="1" i="0" u="none" strike="noStrike" cap="none" dirty="0">
                <a:solidFill>
                  <a:srgbClr val="333333"/>
                </a:solidFill>
                <a:latin typeface="Montserrat" panose="00000500000000000000" pitchFamily="2" charset="0"/>
                <a:ea typeface="Open Sans"/>
                <a:cs typeface="Open Sans"/>
                <a:sym typeface="Open Sans"/>
              </a:rPr>
              <a:t>Edge Sync:</a:t>
            </a:r>
            <a:r>
              <a:rPr lang="en-US" sz="1200" b="0" i="0" u="none" strike="noStrike" cap="none" dirty="0">
                <a:solidFill>
                  <a:srgbClr val="333333"/>
                </a:solidFill>
                <a:latin typeface="Montserrat" panose="00000500000000000000" pitchFamily="2" charset="0"/>
                <a:ea typeface="Open Sans"/>
                <a:cs typeface="Open Sans"/>
                <a:sym typeface="Open Sans"/>
              </a:rPr>
              <a:t> "Offline-first" mobile capabilities.</a:t>
            </a:r>
            <a:endParaRPr sz="1800" dirty="0">
              <a:latin typeface="Montserrat" panose="00000500000000000000" pitchFamily="2" charset="0"/>
            </a:endParaRPr>
          </a:p>
        </p:txBody>
      </p:sp>
      <p:sp>
        <p:nvSpPr>
          <p:cNvPr id="55" name="Google Shape;118;p13">
            <a:extLst>
              <a:ext uri="{FF2B5EF4-FFF2-40B4-BE49-F238E27FC236}">
                <a16:creationId xmlns:a16="http://schemas.microsoft.com/office/drawing/2014/main" id="{96696D74-01F1-C1BC-D103-708BF5219AD5}"/>
              </a:ext>
            </a:extLst>
          </p:cNvPr>
          <p:cNvSpPr txBox="1"/>
          <p:nvPr/>
        </p:nvSpPr>
        <p:spPr>
          <a:xfrm>
            <a:off x="8746010" y="4301769"/>
            <a:ext cx="2730400" cy="517065"/>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40000"/>
              </a:lnSpc>
              <a:spcBef>
                <a:spcPts val="0"/>
              </a:spcBef>
              <a:spcAft>
                <a:spcPts val="0"/>
              </a:spcAft>
              <a:buNone/>
            </a:pPr>
            <a:r>
              <a:rPr lang="en-US" sz="1200" b="1" i="0" u="none" strike="noStrike" cap="none">
                <a:solidFill>
                  <a:srgbClr val="333333"/>
                </a:solidFill>
                <a:latin typeface="Montserrat" panose="00000500000000000000" pitchFamily="2" charset="0"/>
                <a:ea typeface="Open Sans"/>
                <a:cs typeface="Open Sans"/>
                <a:sym typeface="Open Sans"/>
              </a:rPr>
              <a:t>High Performance:</a:t>
            </a:r>
            <a:r>
              <a:rPr lang="en-US" sz="1200" b="0" i="0" u="none" strike="noStrike" cap="none">
                <a:solidFill>
                  <a:srgbClr val="333333"/>
                </a:solidFill>
                <a:latin typeface="Montserrat" panose="00000500000000000000" pitchFamily="2" charset="0"/>
                <a:ea typeface="Open Sans"/>
                <a:cs typeface="Open Sans"/>
                <a:sym typeface="Open Sans"/>
              </a:rPr>
              <a:t> Memory-first architecture for speed.</a:t>
            </a:r>
            <a:endParaRPr sz="1800">
              <a:latin typeface="Montserrat" panose="00000500000000000000" pitchFamily="2" charset="0"/>
            </a:endParaRPr>
          </a:p>
        </p:txBody>
      </p:sp>
      <p:sp>
        <p:nvSpPr>
          <p:cNvPr id="56" name="Google Shape;119;p13">
            <a:extLst>
              <a:ext uri="{FF2B5EF4-FFF2-40B4-BE49-F238E27FC236}">
                <a16:creationId xmlns:a16="http://schemas.microsoft.com/office/drawing/2014/main" id="{406FA122-7537-17A6-FF13-E778DE987CFB}"/>
              </a:ext>
            </a:extLst>
          </p:cNvPr>
          <p:cNvSpPr txBox="1"/>
          <p:nvPr/>
        </p:nvSpPr>
        <p:spPr>
          <a:xfrm>
            <a:off x="8746010" y="5091971"/>
            <a:ext cx="2730400" cy="517065"/>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40000"/>
              </a:lnSpc>
              <a:spcBef>
                <a:spcPts val="0"/>
              </a:spcBef>
              <a:spcAft>
                <a:spcPts val="0"/>
              </a:spcAft>
              <a:buNone/>
            </a:pPr>
            <a:r>
              <a:rPr lang="en-US" sz="1200" b="1" i="0" u="none" strike="noStrike" cap="none">
                <a:solidFill>
                  <a:srgbClr val="333333"/>
                </a:solidFill>
                <a:latin typeface="Montserrat" panose="00000500000000000000" pitchFamily="2" charset="0"/>
                <a:ea typeface="Open Sans"/>
                <a:cs typeface="Open Sans"/>
                <a:sym typeface="Open Sans"/>
              </a:rPr>
              <a:t>Vector Search:</a:t>
            </a:r>
            <a:r>
              <a:rPr lang="en-US" sz="1200" b="0" i="0" u="none" strike="noStrike" cap="none">
                <a:solidFill>
                  <a:srgbClr val="333333"/>
                </a:solidFill>
                <a:latin typeface="Montserrat" panose="00000500000000000000" pitchFamily="2" charset="0"/>
                <a:ea typeface="Open Sans"/>
                <a:cs typeface="Open Sans"/>
                <a:sym typeface="Open Sans"/>
              </a:rPr>
              <a:t> Real-time context for AI apps.</a:t>
            </a:r>
            <a:endParaRPr sz="1800">
              <a:latin typeface="Montserrat" panose="00000500000000000000" pitchFamily="2" charset="0"/>
            </a:endParaRPr>
          </a:p>
        </p:txBody>
      </p:sp>
      <p:sp>
        <p:nvSpPr>
          <p:cNvPr id="66" name="TextBox 65">
            <a:extLst>
              <a:ext uri="{FF2B5EF4-FFF2-40B4-BE49-F238E27FC236}">
                <a16:creationId xmlns:a16="http://schemas.microsoft.com/office/drawing/2014/main" id="{47155946-1CD7-5D54-DDC9-A81661313169}"/>
              </a:ext>
            </a:extLst>
          </p:cNvPr>
          <p:cNvSpPr txBox="1"/>
          <p:nvPr/>
        </p:nvSpPr>
        <p:spPr>
          <a:xfrm>
            <a:off x="754463" y="652038"/>
            <a:ext cx="10185679" cy="338106"/>
          </a:xfrm>
          <a:prstGeom prst="rect">
            <a:avLst/>
          </a:prstGeom>
          <a:noFill/>
        </p:spPr>
        <p:txBody>
          <a:bodyPr wrap="square">
            <a:spAutoFit/>
          </a:bodyPr>
          <a:lstStyle/>
          <a:p>
            <a:pPr>
              <a:lnSpc>
                <a:spcPct val="149948"/>
              </a:lnSpc>
            </a:pPr>
            <a:r>
              <a:rPr lang="en-US" sz="1200" b="1" dirty="0">
                <a:latin typeface="Montserrat Light"/>
                <a:sym typeface="Open Sans"/>
              </a:rPr>
              <a:t>Integrate best-of-breed data platforms to power the next generation of AI-ready enterprises.</a:t>
            </a:r>
            <a:endParaRPr lang="en-US" sz="1200" b="1" dirty="0">
              <a:latin typeface="Montserrat Light"/>
            </a:endParaRPr>
          </a:p>
        </p:txBody>
      </p:sp>
      <p:sp>
        <p:nvSpPr>
          <p:cNvPr id="68" name="TextBox 67">
            <a:extLst>
              <a:ext uri="{FF2B5EF4-FFF2-40B4-BE49-F238E27FC236}">
                <a16:creationId xmlns:a16="http://schemas.microsoft.com/office/drawing/2014/main" id="{B6F241AF-80D6-CC28-1C2D-92A5CD6A4F3B}"/>
              </a:ext>
            </a:extLst>
          </p:cNvPr>
          <p:cNvSpPr txBox="1"/>
          <p:nvPr/>
        </p:nvSpPr>
        <p:spPr>
          <a:xfrm>
            <a:off x="887481" y="3483069"/>
            <a:ext cx="711396" cy="369332"/>
          </a:xfrm>
          <a:prstGeom prst="rect">
            <a:avLst/>
          </a:prstGeom>
          <a:noFill/>
        </p:spPr>
        <p:txBody>
          <a:bodyPr wrap="square" rtlCol="0">
            <a:spAutoFit/>
          </a:bodyPr>
          <a:lstStyle/>
          <a:p>
            <a:r>
              <a:rPr lang="en-IN" b="1" dirty="0">
                <a:solidFill>
                  <a:srgbClr val="FFC000"/>
                </a:solidFill>
              </a:rPr>
              <a:t>&gt;</a:t>
            </a:r>
          </a:p>
        </p:txBody>
      </p:sp>
      <p:sp>
        <p:nvSpPr>
          <p:cNvPr id="69" name="TextBox 68">
            <a:extLst>
              <a:ext uri="{FF2B5EF4-FFF2-40B4-BE49-F238E27FC236}">
                <a16:creationId xmlns:a16="http://schemas.microsoft.com/office/drawing/2014/main" id="{F5D9BCC2-D0EE-6912-1E63-5B6DDC710D90}"/>
              </a:ext>
            </a:extLst>
          </p:cNvPr>
          <p:cNvSpPr txBox="1"/>
          <p:nvPr/>
        </p:nvSpPr>
        <p:spPr>
          <a:xfrm>
            <a:off x="887481" y="4242447"/>
            <a:ext cx="711396" cy="369332"/>
          </a:xfrm>
          <a:prstGeom prst="rect">
            <a:avLst/>
          </a:prstGeom>
          <a:noFill/>
        </p:spPr>
        <p:txBody>
          <a:bodyPr wrap="square" rtlCol="0">
            <a:spAutoFit/>
          </a:bodyPr>
          <a:lstStyle/>
          <a:p>
            <a:r>
              <a:rPr lang="en-IN" b="1" dirty="0">
                <a:solidFill>
                  <a:srgbClr val="FFC000"/>
                </a:solidFill>
              </a:rPr>
              <a:t>&gt;</a:t>
            </a:r>
          </a:p>
        </p:txBody>
      </p:sp>
      <p:sp>
        <p:nvSpPr>
          <p:cNvPr id="70" name="TextBox 69">
            <a:extLst>
              <a:ext uri="{FF2B5EF4-FFF2-40B4-BE49-F238E27FC236}">
                <a16:creationId xmlns:a16="http://schemas.microsoft.com/office/drawing/2014/main" id="{8449F13E-F667-C02A-F119-B71F49E2F761}"/>
              </a:ext>
            </a:extLst>
          </p:cNvPr>
          <p:cNvSpPr txBox="1"/>
          <p:nvPr/>
        </p:nvSpPr>
        <p:spPr>
          <a:xfrm>
            <a:off x="887481" y="5030499"/>
            <a:ext cx="711396" cy="369332"/>
          </a:xfrm>
          <a:prstGeom prst="rect">
            <a:avLst/>
          </a:prstGeom>
          <a:noFill/>
        </p:spPr>
        <p:txBody>
          <a:bodyPr wrap="square" rtlCol="0">
            <a:spAutoFit/>
          </a:bodyPr>
          <a:lstStyle/>
          <a:p>
            <a:r>
              <a:rPr lang="en-IN" b="1" dirty="0">
                <a:solidFill>
                  <a:srgbClr val="FFC000"/>
                </a:solidFill>
              </a:rPr>
              <a:t>&gt;</a:t>
            </a:r>
          </a:p>
        </p:txBody>
      </p:sp>
      <p:sp>
        <p:nvSpPr>
          <p:cNvPr id="71" name="TextBox 70">
            <a:extLst>
              <a:ext uri="{FF2B5EF4-FFF2-40B4-BE49-F238E27FC236}">
                <a16:creationId xmlns:a16="http://schemas.microsoft.com/office/drawing/2014/main" id="{7D35ABC5-C255-D5CA-8E14-BB13C5400E1D}"/>
              </a:ext>
            </a:extLst>
          </p:cNvPr>
          <p:cNvSpPr txBox="1"/>
          <p:nvPr/>
        </p:nvSpPr>
        <p:spPr>
          <a:xfrm>
            <a:off x="4660999" y="3483069"/>
            <a:ext cx="711396" cy="369332"/>
          </a:xfrm>
          <a:prstGeom prst="rect">
            <a:avLst/>
          </a:prstGeom>
          <a:noFill/>
        </p:spPr>
        <p:txBody>
          <a:bodyPr wrap="square" rtlCol="0">
            <a:spAutoFit/>
          </a:bodyPr>
          <a:lstStyle/>
          <a:p>
            <a:r>
              <a:rPr lang="en-IN" b="1" dirty="0">
                <a:solidFill>
                  <a:srgbClr val="FFC000"/>
                </a:solidFill>
              </a:rPr>
              <a:t>&gt;</a:t>
            </a:r>
          </a:p>
        </p:txBody>
      </p:sp>
      <p:sp>
        <p:nvSpPr>
          <p:cNvPr id="72" name="TextBox 71">
            <a:extLst>
              <a:ext uri="{FF2B5EF4-FFF2-40B4-BE49-F238E27FC236}">
                <a16:creationId xmlns:a16="http://schemas.microsoft.com/office/drawing/2014/main" id="{F5858F6B-0C16-2D42-D017-A255DC78ADA5}"/>
              </a:ext>
            </a:extLst>
          </p:cNvPr>
          <p:cNvSpPr txBox="1"/>
          <p:nvPr/>
        </p:nvSpPr>
        <p:spPr>
          <a:xfrm>
            <a:off x="4660999" y="4242447"/>
            <a:ext cx="711396" cy="369332"/>
          </a:xfrm>
          <a:prstGeom prst="rect">
            <a:avLst/>
          </a:prstGeom>
          <a:noFill/>
        </p:spPr>
        <p:txBody>
          <a:bodyPr wrap="square" rtlCol="0">
            <a:spAutoFit/>
          </a:bodyPr>
          <a:lstStyle/>
          <a:p>
            <a:r>
              <a:rPr lang="en-IN" b="1" dirty="0">
                <a:solidFill>
                  <a:srgbClr val="FFC000"/>
                </a:solidFill>
              </a:rPr>
              <a:t>&gt;</a:t>
            </a:r>
          </a:p>
        </p:txBody>
      </p:sp>
      <p:sp>
        <p:nvSpPr>
          <p:cNvPr id="73" name="TextBox 72">
            <a:extLst>
              <a:ext uri="{FF2B5EF4-FFF2-40B4-BE49-F238E27FC236}">
                <a16:creationId xmlns:a16="http://schemas.microsoft.com/office/drawing/2014/main" id="{CF0121E1-AE42-0982-6861-2C06C34F0A64}"/>
              </a:ext>
            </a:extLst>
          </p:cNvPr>
          <p:cNvSpPr txBox="1"/>
          <p:nvPr/>
        </p:nvSpPr>
        <p:spPr>
          <a:xfrm>
            <a:off x="4660999" y="5030499"/>
            <a:ext cx="711396" cy="369332"/>
          </a:xfrm>
          <a:prstGeom prst="rect">
            <a:avLst/>
          </a:prstGeom>
          <a:noFill/>
        </p:spPr>
        <p:txBody>
          <a:bodyPr wrap="square" rtlCol="0">
            <a:spAutoFit/>
          </a:bodyPr>
          <a:lstStyle/>
          <a:p>
            <a:r>
              <a:rPr lang="en-IN" b="1" dirty="0">
                <a:solidFill>
                  <a:srgbClr val="FFC000"/>
                </a:solidFill>
              </a:rPr>
              <a:t>&gt;</a:t>
            </a:r>
          </a:p>
        </p:txBody>
      </p:sp>
      <p:sp>
        <p:nvSpPr>
          <p:cNvPr id="74" name="TextBox 73">
            <a:extLst>
              <a:ext uri="{FF2B5EF4-FFF2-40B4-BE49-F238E27FC236}">
                <a16:creationId xmlns:a16="http://schemas.microsoft.com/office/drawing/2014/main" id="{DC9D65D9-09DE-41FA-318B-E2CA6A7E0F99}"/>
              </a:ext>
            </a:extLst>
          </p:cNvPr>
          <p:cNvSpPr txBox="1"/>
          <p:nvPr/>
        </p:nvSpPr>
        <p:spPr>
          <a:xfrm>
            <a:off x="8431285" y="3483069"/>
            <a:ext cx="711396" cy="369332"/>
          </a:xfrm>
          <a:prstGeom prst="rect">
            <a:avLst/>
          </a:prstGeom>
          <a:noFill/>
        </p:spPr>
        <p:txBody>
          <a:bodyPr wrap="square" rtlCol="0">
            <a:spAutoFit/>
          </a:bodyPr>
          <a:lstStyle/>
          <a:p>
            <a:r>
              <a:rPr lang="en-IN" b="1" dirty="0">
                <a:solidFill>
                  <a:srgbClr val="FFC000"/>
                </a:solidFill>
              </a:rPr>
              <a:t>&gt;</a:t>
            </a:r>
          </a:p>
        </p:txBody>
      </p:sp>
      <p:sp>
        <p:nvSpPr>
          <p:cNvPr id="75" name="TextBox 74">
            <a:extLst>
              <a:ext uri="{FF2B5EF4-FFF2-40B4-BE49-F238E27FC236}">
                <a16:creationId xmlns:a16="http://schemas.microsoft.com/office/drawing/2014/main" id="{7614AC9C-2A44-844D-A8C3-123D7B07C22D}"/>
              </a:ext>
            </a:extLst>
          </p:cNvPr>
          <p:cNvSpPr txBox="1"/>
          <p:nvPr/>
        </p:nvSpPr>
        <p:spPr>
          <a:xfrm>
            <a:off x="8431285" y="4242447"/>
            <a:ext cx="711396" cy="369332"/>
          </a:xfrm>
          <a:prstGeom prst="rect">
            <a:avLst/>
          </a:prstGeom>
          <a:noFill/>
        </p:spPr>
        <p:txBody>
          <a:bodyPr wrap="square" rtlCol="0">
            <a:spAutoFit/>
          </a:bodyPr>
          <a:lstStyle/>
          <a:p>
            <a:r>
              <a:rPr lang="en-IN" b="1" dirty="0">
                <a:solidFill>
                  <a:srgbClr val="FFC000"/>
                </a:solidFill>
              </a:rPr>
              <a:t>&gt;</a:t>
            </a:r>
          </a:p>
        </p:txBody>
      </p:sp>
      <p:sp>
        <p:nvSpPr>
          <p:cNvPr id="76" name="TextBox 75">
            <a:extLst>
              <a:ext uri="{FF2B5EF4-FFF2-40B4-BE49-F238E27FC236}">
                <a16:creationId xmlns:a16="http://schemas.microsoft.com/office/drawing/2014/main" id="{6085E188-5CC2-DE7D-6CE6-6754C27900BB}"/>
              </a:ext>
            </a:extLst>
          </p:cNvPr>
          <p:cNvSpPr txBox="1"/>
          <p:nvPr/>
        </p:nvSpPr>
        <p:spPr>
          <a:xfrm>
            <a:off x="8431285" y="5030499"/>
            <a:ext cx="711396" cy="369332"/>
          </a:xfrm>
          <a:prstGeom prst="rect">
            <a:avLst/>
          </a:prstGeom>
          <a:noFill/>
        </p:spPr>
        <p:txBody>
          <a:bodyPr wrap="square" rtlCol="0">
            <a:spAutoFit/>
          </a:bodyPr>
          <a:lstStyle/>
          <a:p>
            <a:r>
              <a:rPr lang="en-IN" b="1" dirty="0">
                <a:solidFill>
                  <a:srgbClr val="FFC000"/>
                </a:solidFill>
              </a:rPr>
              <a:t>&gt;</a:t>
            </a:r>
          </a:p>
        </p:txBody>
      </p:sp>
      <p:pic>
        <p:nvPicPr>
          <p:cNvPr id="78" name="Graphic 77" descr="Upload with solid fill">
            <a:extLst>
              <a:ext uri="{FF2B5EF4-FFF2-40B4-BE49-F238E27FC236}">
                <a16:creationId xmlns:a16="http://schemas.microsoft.com/office/drawing/2014/main" id="{6F9CCEB6-58F0-233A-B8E3-1882E9C736E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1048" y="1320264"/>
            <a:ext cx="587829" cy="587829"/>
          </a:xfrm>
          <a:prstGeom prst="rect">
            <a:avLst/>
          </a:prstGeom>
        </p:spPr>
      </p:pic>
      <p:pic>
        <p:nvPicPr>
          <p:cNvPr id="80" name="Graphic 79" descr="Brain with solid fill">
            <a:extLst>
              <a:ext uri="{FF2B5EF4-FFF2-40B4-BE49-F238E27FC236}">
                <a16:creationId xmlns:a16="http://schemas.microsoft.com/office/drawing/2014/main" id="{11AF85B3-4BF2-388C-5B26-71627DE3403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54888" y="1299169"/>
            <a:ext cx="598714" cy="598714"/>
          </a:xfrm>
          <a:prstGeom prst="rect">
            <a:avLst/>
          </a:prstGeom>
        </p:spPr>
      </p:pic>
      <p:pic>
        <p:nvPicPr>
          <p:cNvPr id="83" name="Graphic 82" descr="Gauge with solid fill">
            <a:extLst>
              <a:ext uri="{FF2B5EF4-FFF2-40B4-BE49-F238E27FC236}">
                <a16:creationId xmlns:a16="http://schemas.microsoft.com/office/drawing/2014/main" id="{4ECE08D6-4A0E-1E91-3556-4E64E60A91F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497172" y="1284511"/>
            <a:ext cx="587603" cy="587603"/>
          </a:xfrm>
          <a:prstGeom prst="rect">
            <a:avLst/>
          </a:prstGeom>
        </p:spPr>
      </p:pic>
      <p:sp>
        <p:nvSpPr>
          <p:cNvPr id="92" name="Rectangle 91">
            <a:extLst>
              <a:ext uri="{FF2B5EF4-FFF2-40B4-BE49-F238E27FC236}">
                <a16:creationId xmlns:a16="http://schemas.microsoft.com/office/drawing/2014/main" id="{9CA7C49E-E314-51D3-33D5-463C115DB755}"/>
              </a:ext>
            </a:extLst>
          </p:cNvPr>
          <p:cNvSpPr/>
          <p:nvPr/>
        </p:nvSpPr>
        <p:spPr>
          <a:xfrm>
            <a:off x="713310" y="5711458"/>
            <a:ext cx="10967061" cy="539211"/>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3" name="Google Shape;91;p13">
            <a:extLst>
              <a:ext uri="{FF2B5EF4-FFF2-40B4-BE49-F238E27FC236}">
                <a16:creationId xmlns:a16="http://schemas.microsoft.com/office/drawing/2014/main" id="{A879F9F1-BFBF-0D68-965B-063FDFD6E936}"/>
              </a:ext>
            </a:extLst>
          </p:cNvPr>
          <p:cNvSpPr txBox="1"/>
          <p:nvPr/>
        </p:nvSpPr>
        <p:spPr>
          <a:xfrm>
            <a:off x="2128681" y="5701452"/>
            <a:ext cx="2762250" cy="48474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150" b="0" i="0" u="none" strike="noStrike" cap="none" dirty="0">
                <a:solidFill>
                  <a:schemeClr val="bg1"/>
                </a:solidFill>
                <a:latin typeface="Roboto Black"/>
                <a:ea typeface="Roboto Black"/>
                <a:cs typeface="Roboto Black"/>
                <a:sym typeface="Roboto Black"/>
              </a:rPr>
              <a:t>40%</a:t>
            </a:r>
            <a:endParaRPr dirty="0">
              <a:solidFill>
                <a:schemeClr val="bg1"/>
              </a:solidFill>
            </a:endParaRPr>
          </a:p>
        </p:txBody>
      </p:sp>
      <p:sp>
        <p:nvSpPr>
          <p:cNvPr id="94" name="Google Shape;92;p13">
            <a:extLst>
              <a:ext uri="{FF2B5EF4-FFF2-40B4-BE49-F238E27FC236}">
                <a16:creationId xmlns:a16="http://schemas.microsoft.com/office/drawing/2014/main" id="{35F38E23-4BBE-BE3F-6C98-6CB1A32A2DD1}"/>
              </a:ext>
            </a:extLst>
          </p:cNvPr>
          <p:cNvSpPr txBox="1"/>
          <p:nvPr/>
        </p:nvSpPr>
        <p:spPr>
          <a:xfrm>
            <a:off x="1062813" y="6116951"/>
            <a:ext cx="2762250"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900" b="0" i="0" u="none" strike="noStrike" cap="none" dirty="0">
                <a:solidFill>
                  <a:schemeClr val="bg1"/>
                </a:solidFill>
                <a:latin typeface="Roboto"/>
                <a:ea typeface="Roboto"/>
                <a:cs typeface="Roboto"/>
                <a:sym typeface="Roboto"/>
              </a:rPr>
              <a:t>LOWER TCO</a:t>
            </a:r>
            <a:endParaRPr dirty="0">
              <a:solidFill>
                <a:schemeClr val="bg1"/>
              </a:solidFill>
            </a:endParaRPr>
          </a:p>
        </p:txBody>
      </p:sp>
      <p:sp>
        <p:nvSpPr>
          <p:cNvPr id="95" name="Google Shape;93;p13">
            <a:extLst>
              <a:ext uri="{FF2B5EF4-FFF2-40B4-BE49-F238E27FC236}">
                <a16:creationId xmlns:a16="http://schemas.microsoft.com/office/drawing/2014/main" id="{5E5AD5D6-C4D7-3388-DD36-EFB79E3A0554}"/>
              </a:ext>
            </a:extLst>
          </p:cNvPr>
          <p:cNvSpPr txBox="1"/>
          <p:nvPr/>
        </p:nvSpPr>
        <p:spPr>
          <a:xfrm>
            <a:off x="5764107" y="5679847"/>
            <a:ext cx="2466975" cy="48474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150" b="0" i="0" u="none" strike="noStrike" cap="none" dirty="0">
                <a:solidFill>
                  <a:schemeClr val="bg1"/>
                </a:solidFill>
                <a:latin typeface="Roboto Black"/>
                <a:ea typeface="Roboto Black"/>
                <a:cs typeface="Roboto Black"/>
                <a:sym typeface="Roboto Black"/>
              </a:rPr>
              <a:t>3x</a:t>
            </a:r>
            <a:endParaRPr dirty="0">
              <a:solidFill>
                <a:schemeClr val="bg1"/>
              </a:solidFill>
            </a:endParaRPr>
          </a:p>
        </p:txBody>
      </p:sp>
      <p:sp>
        <p:nvSpPr>
          <p:cNvPr id="96" name="Google Shape;94;p13">
            <a:extLst>
              <a:ext uri="{FF2B5EF4-FFF2-40B4-BE49-F238E27FC236}">
                <a16:creationId xmlns:a16="http://schemas.microsoft.com/office/drawing/2014/main" id="{AFF2DBE0-A05D-6242-072C-963F613E8C4C}"/>
              </a:ext>
            </a:extLst>
          </p:cNvPr>
          <p:cNvSpPr txBox="1"/>
          <p:nvPr/>
        </p:nvSpPr>
        <p:spPr>
          <a:xfrm>
            <a:off x="4754888" y="6095345"/>
            <a:ext cx="2466975"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900" b="0" i="0" u="none" strike="noStrike" cap="none" dirty="0">
                <a:solidFill>
                  <a:schemeClr val="bg1"/>
                </a:solidFill>
                <a:latin typeface="Roboto"/>
                <a:ea typeface="Roboto"/>
                <a:cs typeface="Roboto"/>
                <a:sym typeface="Roboto"/>
              </a:rPr>
              <a:t>SPEED TO MARKET</a:t>
            </a:r>
            <a:endParaRPr dirty="0">
              <a:solidFill>
                <a:schemeClr val="bg1"/>
              </a:solidFill>
            </a:endParaRPr>
          </a:p>
        </p:txBody>
      </p:sp>
      <p:sp>
        <p:nvSpPr>
          <p:cNvPr id="97" name="Google Shape;97;p13">
            <a:extLst>
              <a:ext uri="{FF2B5EF4-FFF2-40B4-BE49-F238E27FC236}">
                <a16:creationId xmlns:a16="http://schemas.microsoft.com/office/drawing/2014/main" id="{BF5C9288-2429-3B1D-3D21-6CD4850323BD}"/>
              </a:ext>
            </a:extLst>
          </p:cNvPr>
          <p:cNvSpPr txBox="1"/>
          <p:nvPr/>
        </p:nvSpPr>
        <p:spPr>
          <a:xfrm>
            <a:off x="8949586" y="5679847"/>
            <a:ext cx="1113733" cy="48474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3150" b="0" i="0" u="none" strike="noStrike" cap="none" dirty="0">
                <a:solidFill>
                  <a:schemeClr val="bg1"/>
                </a:solidFill>
                <a:latin typeface="Roboto Black"/>
                <a:ea typeface="Roboto Black"/>
                <a:cs typeface="Roboto Black"/>
                <a:sym typeface="Roboto Black"/>
              </a:rPr>
              <a:t>0</a:t>
            </a:r>
            <a:endParaRPr dirty="0">
              <a:solidFill>
                <a:schemeClr val="bg1"/>
              </a:solidFill>
            </a:endParaRPr>
          </a:p>
        </p:txBody>
      </p:sp>
      <p:sp>
        <p:nvSpPr>
          <p:cNvPr id="98" name="Google Shape;98;p13">
            <a:extLst>
              <a:ext uri="{FF2B5EF4-FFF2-40B4-BE49-F238E27FC236}">
                <a16:creationId xmlns:a16="http://schemas.microsoft.com/office/drawing/2014/main" id="{27E32CD1-774C-336B-E331-8EE1DA4F9420}"/>
              </a:ext>
            </a:extLst>
          </p:cNvPr>
          <p:cNvSpPr txBox="1"/>
          <p:nvPr/>
        </p:nvSpPr>
        <p:spPr>
          <a:xfrm>
            <a:off x="8269760" y="6102192"/>
            <a:ext cx="2466975"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900" b="0" i="0" u="none" strike="noStrike" cap="none" dirty="0">
                <a:solidFill>
                  <a:schemeClr val="bg1"/>
                </a:solidFill>
                <a:latin typeface="Roboto"/>
                <a:ea typeface="Roboto"/>
                <a:cs typeface="Roboto"/>
                <a:sym typeface="Roboto"/>
              </a:rPr>
              <a:t>DATA SILOS</a:t>
            </a:r>
            <a:endParaRPr dirty="0">
              <a:solidFill>
                <a:schemeClr val="bg1"/>
              </a:solidFill>
            </a:endParaRPr>
          </a:p>
        </p:txBody>
      </p:sp>
    </p:spTree>
    <p:extLst>
      <p:ext uri="{BB962C8B-B14F-4D97-AF65-F5344CB8AC3E}">
        <p14:creationId xmlns:p14="http://schemas.microsoft.com/office/powerpoint/2010/main" val="2456682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843F6-FE49-3AB8-4DA8-77AC10C1A8F4}"/>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8B413EC6-A5E8-0BC3-2EB8-DFAADB49B0E5}"/>
              </a:ext>
            </a:extLst>
          </p:cNvPr>
          <p:cNvSpPr txBox="1">
            <a:spLocks/>
          </p:cNvSpPr>
          <p:nvPr/>
        </p:nvSpPr>
        <p:spPr>
          <a:xfrm>
            <a:off x="713310" y="189040"/>
            <a:ext cx="10778420" cy="654151"/>
          </a:xfrm>
          <a:prstGeom prst="rect">
            <a:avLst/>
          </a:prstGeom>
        </p:spPr>
        <p:txBody>
          <a:bodyPr vert="horz" lIns="91440" tIns="45720" rIns="91440" bIns="45720" rtlCol="0" anchor="ctr">
            <a:normAutofit/>
          </a:bodyPr>
          <a:lstStyle>
            <a:defPPr>
              <a:defRPr lang="en-US"/>
            </a:defPPr>
            <a:lvl1pPr marL="0" algn="l" defTabSz="914400" rtl="0" eaLnBrk="1" latinLnBrk="0" hangingPunct="1">
              <a:lnSpc>
                <a:spcPct val="90000"/>
              </a:lnSpc>
              <a:spcBef>
                <a:spcPct val="0"/>
              </a:spcBef>
              <a:buNone/>
              <a:defRPr sz="4400" kern="1200">
                <a:solidFill>
                  <a:srgbClr val="D41864"/>
                </a:solidFill>
                <a:latin typeface="Quicksand Light" panose="00000400000000000000" pitchFamily="2" charset="0"/>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US" sz="2800" b="1" dirty="0">
                <a:solidFill>
                  <a:srgbClr val="002060"/>
                </a:solidFill>
                <a:latin typeface="Montserrat"/>
              </a:rPr>
              <a:t>CYBER SECURITY RESILIENCE</a:t>
            </a:r>
          </a:p>
        </p:txBody>
      </p:sp>
      <p:sp>
        <p:nvSpPr>
          <p:cNvPr id="82" name="标题 1">
            <a:extLst>
              <a:ext uri="{FF2B5EF4-FFF2-40B4-BE49-F238E27FC236}">
                <a16:creationId xmlns:a16="http://schemas.microsoft.com/office/drawing/2014/main" id="{866C8DA4-138A-056F-83A5-ED2E40050B83}"/>
              </a:ext>
            </a:extLst>
          </p:cNvPr>
          <p:cNvSpPr txBox="1"/>
          <p:nvPr/>
        </p:nvSpPr>
        <p:spPr>
          <a:xfrm>
            <a:off x="12040908" y="-9028"/>
            <a:ext cx="181572" cy="6887347"/>
          </a:xfrm>
          <a:custGeom>
            <a:avLst/>
            <a:gdLst>
              <a:gd name="connsiteX0" fmla="*/ 3261380 w 5957407"/>
              <a:gd name="connsiteY0" fmla="*/ 0 h 6858000"/>
              <a:gd name="connsiteX1" fmla="*/ 3482457 w 5957407"/>
              <a:gd name="connsiteY1" fmla="*/ 0 h 6858000"/>
              <a:gd name="connsiteX2" fmla="*/ 3761252 w 5957407"/>
              <a:gd name="connsiteY2" fmla="*/ 0 h 6858000"/>
              <a:gd name="connsiteX3" fmla="*/ 3982329 w 5957407"/>
              <a:gd name="connsiteY3" fmla="*/ 0 h 6858000"/>
              <a:gd name="connsiteX4" fmla="*/ 5597235 w 5957407"/>
              <a:gd name="connsiteY4" fmla="*/ 0 h 6858000"/>
              <a:gd name="connsiteX5" fmla="*/ 5957407 w 5957407"/>
              <a:gd name="connsiteY5" fmla="*/ 0 h 6858000"/>
              <a:gd name="connsiteX6" fmla="*/ 5957407 w 5957407"/>
              <a:gd name="connsiteY6" fmla="*/ 6858000 h 6858000"/>
              <a:gd name="connsiteX7" fmla="*/ 0 w 5957407"/>
              <a:gd name="connsiteY7" fmla="*/ 6858000 h 6858000"/>
              <a:gd name="connsiteX8" fmla="*/ 23538 w 5957407"/>
              <a:gd name="connsiteY8" fmla="*/ 6774015 h 6858000"/>
              <a:gd name="connsiteX9" fmla="*/ 2090104 w 5957407"/>
              <a:gd name="connsiteY9" fmla="*/ 832701 h 6858000"/>
              <a:gd name="connsiteX10" fmla="*/ 3261380 w 5957407"/>
              <a:gd name="connsiteY10" fmla="*/ 0 h 6858000"/>
            </a:gdLst>
            <a:ahLst/>
            <a:cxnLst/>
            <a:rect l="l" t="t" r="r" b="b"/>
            <a:pathLst>
              <a:path w="5957407" h="6858000">
                <a:moveTo>
                  <a:pt x="3261380" y="0"/>
                </a:moveTo>
                <a:lnTo>
                  <a:pt x="3482457" y="0"/>
                </a:lnTo>
                <a:lnTo>
                  <a:pt x="3761252" y="0"/>
                </a:lnTo>
                <a:lnTo>
                  <a:pt x="3982329" y="0"/>
                </a:lnTo>
                <a:lnTo>
                  <a:pt x="5597235" y="0"/>
                </a:lnTo>
                <a:lnTo>
                  <a:pt x="5957407" y="0"/>
                </a:lnTo>
                <a:lnTo>
                  <a:pt x="5957407" y="6858000"/>
                </a:lnTo>
                <a:lnTo>
                  <a:pt x="0" y="6858000"/>
                </a:lnTo>
                <a:lnTo>
                  <a:pt x="23538" y="6774015"/>
                </a:lnTo>
                <a:lnTo>
                  <a:pt x="2090104" y="832701"/>
                </a:lnTo>
                <a:cubicBezTo>
                  <a:pt x="2263599" y="333914"/>
                  <a:pt x="2733279" y="0"/>
                  <a:pt x="3261380" y="0"/>
                </a:cubicBezTo>
                <a:close/>
              </a:path>
            </a:pathLst>
          </a:custGeom>
          <a:solidFill>
            <a:srgbClr val="112D85"/>
          </a:solidFill>
          <a:ln w="12700" cap="sq">
            <a:noFill/>
            <a:miter/>
          </a:ln>
        </p:spPr>
        <p:txBody>
          <a:bodyPr vert="horz" wrap="square"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000000"/>
              </a:solidFill>
              <a:effectLst/>
              <a:uLnTx/>
              <a:uFillTx/>
              <a:latin typeface="等线" panose="020F0502020204030204"/>
              <a:ea typeface="等线" panose="02010600030101010101" pitchFamily="2" charset="-122"/>
              <a:cs typeface="+mn-cs"/>
            </a:endParaRPr>
          </a:p>
        </p:txBody>
      </p:sp>
      <p:sp>
        <p:nvSpPr>
          <p:cNvPr id="27" name="Rectangle 26">
            <a:extLst>
              <a:ext uri="{FF2B5EF4-FFF2-40B4-BE49-F238E27FC236}">
                <a16:creationId xmlns:a16="http://schemas.microsoft.com/office/drawing/2014/main" id="{983A8DFD-250E-3CC3-6AE3-E9CDF4DE7C98}"/>
              </a:ext>
            </a:extLst>
          </p:cNvPr>
          <p:cNvSpPr/>
          <p:nvPr/>
        </p:nvSpPr>
        <p:spPr>
          <a:xfrm>
            <a:off x="-7184" y="-12700"/>
            <a:ext cx="346698" cy="68707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等线" panose="020F0502020204030204"/>
              <a:ea typeface="+mn-ea"/>
              <a:cs typeface="+mn-cs"/>
            </a:endParaRPr>
          </a:p>
        </p:txBody>
      </p:sp>
      <p:sp>
        <p:nvSpPr>
          <p:cNvPr id="24" name="Footer Placeholder 3">
            <a:extLst>
              <a:ext uri="{FF2B5EF4-FFF2-40B4-BE49-F238E27FC236}">
                <a16:creationId xmlns:a16="http://schemas.microsoft.com/office/drawing/2014/main" id="{AF674692-BB6F-4BB9-6590-1A1DBFCE5F7E}"/>
              </a:ext>
            </a:extLst>
          </p:cNvPr>
          <p:cNvSpPr>
            <a:spLocks noGrp="1"/>
          </p:cNvSpPr>
          <p:nvPr/>
        </p:nvSpPr>
        <p:spPr>
          <a:xfrm>
            <a:off x="3075362" y="6525532"/>
            <a:ext cx="6067319" cy="365125"/>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tint val="75000"/>
                  </a:srgbClr>
                </a:solidFill>
                <a:effectLst/>
                <a:uLnTx/>
                <a:uFillTx/>
                <a:latin typeface="Aptos"/>
                <a:ea typeface="+mn-ea"/>
                <a:cs typeface="+mn-cs"/>
              </a:rPr>
              <a:t>© </a:t>
            </a:r>
            <a:r>
              <a:rPr kumimoji="0" lang="en-IN" sz="800" b="0" i="0" u="none" strike="noStrike" kern="1200" cap="none" spc="0" normalizeH="0" baseline="0" noProof="0" dirty="0">
                <a:ln>
                  <a:noFill/>
                </a:ln>
                <a:solidFill>
                  <a:srgbClr val="FFFFFF">
                    <a:lumMod val="50000"/>
                  </a:srgbClr>
                </a:solidFill>
                <a:effectLst/>
                <a:uLnTx/>
                <a:uFillTx/>
                <a:latin typeface="Aptos"/>
                <a:ea typeface="+mn-ea"/>
                <a:cs typeface="+mn-cs"/>
              </a:rPr>
              <a:t>Copyright Saints and Masters. All rights reserved. No part of this presentation may be reproduced in part or full</a:t>
            </a:r>
            <a:endParaRPr kumimoji="0" lang="en-IN" sz="800" b="0" i="0" u="none" strike="noStrike" kern="1200" cap="none" spc="0" normalizeH="0" baseline="0" noProof="0" dirty="0">
              <a:ln>
                <a:noFill/>
              </a:ln>
              <a:solidFill>
                <a:srgbClr val="000000">
                  <a:tint val="75000"/>
                </a:srgbClr>
              </a:solidFill>
              <a:effectLst/>
              <a:uLnTx/>
              <a:uFillTx/>
              <a:latin typeface="Aptos"/>
              <a:ea typeface="+mn-ea"/>
              <a:cs typeface="+mn-cs"/>
            </a:endParaRPr>
          </a:p>
        </p:txBody>
      </p:sp>
      <p:pic>
        <p:nvPicPr>
          <p:cNvPr id="2" name="Picture 1">
            <a:extLst>
              <a:ext uri="{FF2B5EF4-FFF2-40B4-BE49-F238E27FC236}">
                <a16:creationId xmlns:a16="http://schemas.microsoft.com/office/drawing/2014/main" id="{A8E88FBE-5231-7FEF-27FB-BB5BC970AC4E}"/>
              </a:ext>
            </a:extLst>
          </p:cNvPr>
          <p:cNvPicPr>
            <a:picLocks noChangeAspect="1"/>
          </p:cNvPicPr>
          <p:nvPr/>
        </p:nvPicPr>
        <p:blipFill>
          <a:blip r:embed="rId2"/>
          <a:stretch>
            <a:fillRect/>
          </a:stretch>
        </p:blipFill>
        <p:spPr>
          <a:xfrm>
            <a:off x="10415203" y="189040"/>
            <a:ext cx="1450323" cy="452304"/>
          </a:xfrm>
          <a:prstGeom prst="rect">
            <a:avLst/>
          </a:prstGeom>
        </p:spPr>
      </p:pic>
      <p:grpSp>
        <p:nvGrpSpPr>
          <p:cNvPr id="37" name="Group 36">
            <a:extLst>
              <a:ext uri="{FF2B5EF4-FFF2-40B4-BE49-F238E27FC236}">
                <a16:creationId xmlns:a16="http://schemas.microsoft.com/office/drawing/2014/main" id="{52C46E8F-ECCF-9A00-A582-22BCE39316BA}"/>
              </a:ext>
            </a:extLst>
          </p:cNvPr>
          <p:cNvGrpSpPr/>
          <p:nvPr/>
        </p:nvGrpSpPr>
        <p:grpSpPr>
          <a:xfrm>
            <a:off x="816527" y="1365548"/>
            <a:ext cx="10778421" cy="3990223"/>
            <a:chOff x="816527" y="1365548"/>
            <a:chExt cx="11048999" cy="3876079"/>
          </a:xfrm>
        </p:grpSpPr>
        <p:pic>
          <p:nvPicPr>
            <p:cNvPr id="3" name="Google Shape;85;p13" descr="image.png">
              <a:extLst>
                <a:ext uri="{FF2B5EF4-FFF2-40B4-BE49-F238E27FC236}">
                  <a16:creationId xmlns:a16="http://schemas.microsoft.com/office/drawing/2014/main" id="{22827C4A-2FCC-6F77-7D5F-8666B99D175B}"/>
                </a:ext>
              </a:extLst>
            </p:cNvPr>
            <p:cNvPicPr preferRelativeResize="0"/>
            <p:nvPr/>
          </p:nvPicPr>
          <p:blipFill rotWithShape="1">
            <a:blip r:embed="rId3">
              <a:alphaModFix/>
            </a:blip>
            <a:srcRect/>
            <a:stretch/>
          </p:blipFill>
          <p:spPr>
            <a:xfrm>
              <a:off x="816527" y="1365548"/>
              <a:ext cx="5405437" cy="1818977"/>
            </a:xfrm>
            <a:prstGeom prst="rect">
              <a:avLst/>
            </a:prstGeom>
            <a:noFill/>
            <a:ln>
              <a:noFill/>
            </a:ln>
          </p:spPr>
        </p:pic>
        <p:pic>
          <p:nvPicPr>
            <p:cNvPr id="4" name="Google Shape;86;p13" descr="image.png">
              <a:extLst>
                <a:ext uri="{FF2B5EF4-FFF2-40B4-BE49-F238E27FC236}">
                  <a16:creationId xmlns:a16="http://schemas.microsoft.com/office/drawing/2014/main" id="{48D49AE7-113A-0A15-448C-DB2AC3DB756C}"/>
                </a:ext>
              </a:extLst>
            </p:cNvPr>
            <p:cNvPicPr preferRelativeResize="0"/>
            <p:nvPr/>
          </p:nvPicPr>
          <p:blipFill rotWithShape="1">
            <a:blip r:embed="rId4">
              <a:alphaModFix/>
            </a:blip>
            <a:srcRect/>
            <a:stretch/>
          </p:blipFill>
          <p:spPr>
            <a:xfrm>
              <a:off x="6460089" y="1365548"/>
              <a:ext cx="5405437" cy="1818977"/>
            </a:xfrm>
            <a:prstGeom prst="rect">
              <a:avLst/>
            </a:prstGeom>
            <a:noFill/>
            <a:ln>
              <a:noFill/>
            </a:ln>
          </p:spPr>
        </p:pic>
        <p:pic>
          <p:nvPicPr>
            <p:cNvPr id="6" name="Google Shape;87;p13" descr="image.png">
              <a:extLst>
                <a:ext uri="{FF2B5EF4-FFF2-40B4-BE49-F238E27FC236}">
                  <a16:creationId xmlns:a16="http://schemas.microsoft.com/office/drawing/2014/main" id="{6EE5E499-ACC4-082D-2402-E351016F2E88}"/>
                </a:ext>
              </a:extLst>
            </p:cNvPr>
            <p:cNvPicPr preferRelativeResize="0"/>
            <p:nvPr/>
          </p:nvPicPr>
          <p:blipFill rotWithShape="1">
            <a:blip r:embed="rId5">
              <a:alphaModFix/>
            </a:blip>
            <a:srcRect/>
            <a:stretch/>
          </p:blipFill>
          <p:spPr>
            <a:xfrm>
              <a:off x="816527" y="3422650"/>
              <a:ext cx="5405437" cy="1818977"/>
            </a:xfrm>
            <a:prstGeom prst="rect">
              <a:avLst/>
            </a:prstGeom>
            <a:noFill/>
            <a:ln>
              <a:noFill/>
            </a:ln>
          </p:spPr>
        </p:pic>
        <p:pic>
          <p:nvPicPr>
            <p:cNvPr id="7" name="Google Shape;88;p13" descr="image.png">
              <a:extLst>
                <a:ext uri="{FF2B5EF4-FFF2-40B4-BE49-F238E27FC236}">
                  <a16:creationId xmlns:a16="http://schemas.microsoft.com/office/drawing/2014/main" id="{B853D157-90B5-9275-FADC-B46F09AA05B2}"/>
                </a:ext>
              </a:extLst>
            </p:cNvPr>
            <p:cNvPicPr preferRelativeResize="0"/>
            <p:nvPr/>
          </p:nvPicPr>
          <p:blipFill rotWithShape="1">
            <a:blip r:embed="rId6">
              <a:alphaModFix/>
            </a:blip>
            <a:srcRect/>
            <a:stretch/>
          </p:blipFill>
          <p:spPr>
            <a:xfrm>
              <a:off x="6460089" y="3422650"/>
              <a:ext cx="5405437" cy="1818977"/>
            </a:xfrm>
            <a:prstGeom prst="rect">
              <a:avLst/>
            </a:prstGeom>
            <a:noFill/>
            <a:ln>
              <a:noFill/>
            </a:ln>
          </p:spPr>
        </p:pic>
        <p:pic>
          <p:nvPicPr>
            <p:cNvPr id="8" name="Google Shape;101;p13" descr="image.png">
              <a:extLst>
                <a:ext uri="{FF2B5EF4-FFF2-40B4-BE49-F238E27FC236}">
                  <a16:creationId xmlns:a16="http://schemas.microsoft.com/office/drawing/2014/main" id="{74C85193-AD85-6BCB-9F88-9F36DF2BFBC5}"/>
                </a:ext>
              </a:extLst>
            </p:cNvPr>
            <p:cNvPicPr preferRelativeResize="0"/>
            <p:nvPr/>
          </p:nvPicPr>
          <p:blipFill rotWithShape="1">
            <a:blip r:embed="rId7">
              <a:alphaModFix/>
            </a:blip>
            <a:srcRect/>
            <a:stretch/>
          </p:blipFill>
          <p:spPr>
            <a:xfrm>
              <a:off x="5498064" y="1613198"/>
              <a:ext cx="428625" cy="428625"/>
            </a:xfrm>
            <a:prstGeom prst="rect">
              <a:avLst/>
            </a:prstGeom>
            <a:noFill/>
            <a:ln>
              <a:noFill/>
            </a:ln>
          </p:spPr>
        </p:pic>
        <p:sp>
          <p:nvSpPr>
            <p:cNvPr id="9" name="Google Shape;102;p13">
              <a:extLst>
                <a:ext uri="{FF2B5EF4-FFF2-40B4-BE49-F238E27FC236}">
                  <a16:creationId xmlns:a16="http://schemas.microsoft.com/office/drawing/2014/main" id="{CFC48838-CDBC-5631-7C2E-7E81B265BB37}"/>
                </a:ext>
              </a:extLst>
            </p:cNvPr>
            <p:cNvSpPr txBox="1"/>
            <p:nvPr/>
          </p:nvSpPr>
          <p:spPr>
            <a:xfrm>
              <a:off x="1159427" y="2365673"/>
              <a:ext cx="2288381" cy="690626"/>
            </a:xfrm>
            <a:prstGeom prst="rect">
              <a:avLst/>
            </a:prstGeom>
            <a:noFill/>
            <a:ln>
              <a:noFill/>
            </a:ln>
          </p:spPr>
          <p:txBody>
            <a:bodyPr spcFirstLastPara="1" wrap="square" lIns="0" tIns="0" rIns="0" bIns="0" anchor="t" anchorCtr="0">
              <a:spAutoFit/>
            </a:bodyPr>
            <a:lstStyle/>
            <a:p>
              <a:pPr marL="0" marR="0" lvl="0" indent="0" algn="l" rtl="0">
                <a:lnSpc>
                  <a:spcPct val="139897"/>
                </a:lnSpc>
                <a:spcBef>
                  <a:spcPts val="0"/>
                </a:spcBef>
                <a:spcAft>
                  <a:spcPts val="0"/>
                </a:spcAft>
                <a:buNone/>
              </a:pPr>
              <a:r>
                <a:rPr lang="en-US" sz="1100" b="1" i="0" u="none" strike="noStrike" cap="none" dirty="0">
                  <a:solidFill>
                    <a:srgbClr val="000000"/>
                  </a:solidFill>
                  <a:latin typeface="Montserrat" panose="00000500000000000000" pitchFamily="2" charset="0"/>
                  <a:ea typeface="Manrope"/>
                  <a:cs typeface="Manrope"/>
                  <a:sym typeface="Manrope"/>
                </a:rPr>
                <a:t>Self-Driving IGA</a:t>
              </a:r>
              <a:r>
                <a:rPr lang="en-US" sz="1100" b="0" i="0" u="none" strike="noStrike" cap="none" dirty="0">
                  <a:solidFill>
                    <a:srgbClr val="444444"/>
                  </a:solidFill>
                  <a:latin typeface="Montserrat" panose="00000500000000000000" pitchFamily="2" charset="0"/>
                  <a:ea typeface="Manrope"/>
                  <a:cs typeface="Manrope"/>
                  <a:sym typeface="Manrope"/>
                </a:rPr>
                <a:t> Automated micro-certifications &amp; risk scoring to reduce fatigue.</a:t>
              </a:r>
              <a:endParaRPr sz="2800" dirty="0">
                <a:latin typeface="Montserrat" panose="00000500000000000000" pitchFamily="2" charset="0"/>
              </a:endParaRPr>
            </a:p>
          </p:txBody>
        </p:sp>
        <p:sp>
          <p:nvSpPr>
            <p:cNvPr id="10" name="Google Shape;103;p13">
              <a:extLst>
                <a:ext uri="{FF2B5EF4-FFF2-40B4-BE49-F238E27FC236}">
                  <a16:creationId xmlns:a16="http://schemas.microsoft.com/office/drawing/2014/main" id="{86E9997E-5347-BEF9-67A4-2A4F7ACA7B6E}"/>
                </a:ext>
              </a:extLst>
            </p:cNvPr>
            <p:cNvSpPr txBox="1"/>
            <p:nvPr/>
          </p:nvSpPr>
          <p:spPr>
            <a:xfrm>
              <a:off x="3638308" y="2365673"/>
              <a:ext cx="2288381" cy="690626"/>
            </a:xfrm>
            <a:prstGeom prst="rect">
              <a:avLst/>
            </a:prstGeom>
            <a:noFill/>
            <a:ln>
              <a:noFill/>
            </a:ln>
          </p:spPr>
          <p:txBody>
            <a:bodyPr spcFirstLastPara="1" wrap="square" lIns="0" tIns="0" rIns="0" bIns="0" anchor="t" anchorCtr="0">
              <a:spAutoFit/>
            </a:bodyPr>
            <a:lstStyle/>
            <a:p>
              <a:pPr marL="0" marR="0" lvl="0" indent="0" algn="l" rtl="0">
                <a:lnSpc>
                  <a:spcPct val="139897"/>
                </a:lnSpc>
                <a:spcBef>
                  <a:spcPts val="0"/>
                </a:spcBef>
                <a:spcAft>
                  <a:spcPts val="0"/>
                </a:spcAft>
                <a:buNone/>
              </a:pPr>
              <a:r>
                <a:rPr lang="en-US" sz="1100" b="1" i="0" u="none" strike="noStrike" cap="none">
                  <a:solidFill>
                    <a:srgbClr val="000000"/>
                  </a:solidFill>
                  <a:latin typeface="Montserrat" panose="00000500000000000000" pitchFamily="2" charset="0"/>
                  <a:ea typeface="Manrope"/>
                  <a:cs typeface="Manrope"/>
                  <a:sym typeface="Manrope"/>
                </a:rPr>
                <a:t>Event-Driven JML</a:t>
              </a:r>
              <a:r>
                <a:rPr lang="en-US" sz="1100" b="0" i="0" u="none" strike="noStrike" cap="none">
                  <a:solidFill>
                    <a:srgbClr val="444444"/>
                  </a:solidFill>
                  <a:latin typeface="Montserrat" panose="00000500000000000000" pitchFamily="2" charset="0"/>
                  <a:ea typeface="Manrope"/>
                  <a:cs typeface="Manrope"/>
                  <a:sym typeface="Manrope"/>
                </a:rPr>
                <a:t> Real-time provisioning triggered directly via HR systems.</a:t>
              </a:r>
              <a:endParaRPr sz="2800">
                <a:latin typeface="Montserrat" panose="00000500000000000000" pitchFamily="2" charset="0"/>
              </a:endParaRPr>
            </a:p>
          </p:txBody>
        </p:sp>
        <p:pic>
          <p:nvPicPr>
            <p:cNvPr id="11" name="Google Shape;104;p13" descr="image.png">
              <a:extLst>
                <a:ext uri="{FF2B5EF4-FFF2-40B4-BE49-F238E27FC236}">
                  <a16:creationId xmlns:a16="http://schemas.microsoft.com/office/drawing/2014/main" id="{3CBCC391-56FB-8EEF-A1C3-5816F29E5AB0}"/>
                </a:ext>
              </a:extLst>
            </p:cNvPr>
            <p:cNvPicPr preferRelativeResize="0"/>
            <p:nvPr/>
          </p:nvPicPr>
          <p:blipFill rotWithShape="1">
            <a:blip r:embed="rId8">
              <a:alphaModFix/>
            </a:blip>
            <a:srcRect/>
            <a:stretch/>
          </p:blipFill>
          <p:spPr>
            <a:xfrm>
              <a:off x="11141627" y="1613198"/>
              <a:ext cx="428625" cy="428625"/>
            </a:xfrm>
            <a:prstGeom prst="rect">
              <a:avLst/>
            </a:prstGeom>
            <a:noFill/>
            <a:ln>
              <a:noFill/>
            </a:ln>
          </p:spPr>
        </p:pic>
        <p:sp>
          <p:nvSpPr>
            <p:cNvPr id="12" name="Google Shape;105;p13">
              <a:extLst>
                <a:ext uri="{FF2B5EF4-FFF2-40B4-BE49-F238E27FC236}">
                  <a16:creationId xmlns:a16="http://schemas.microsoft.com/office/drawing/2014/main" id="{F3DEA47C-E3E9-CD04-D263-831EC75366F3}"/>
                </a:ext>
              </a:extLst>
            </p:cNvPr>
            <p:cNvSpPr txBox="1"/>
            <p:nvPr/>
          </p:nvSpPr>
          <p:spPr>
            <a:xfrm>
              <a:off x="6802989" y="2365673"/>
              <a:ext cx="2288381" cy="690626"/>
            </a:xfrm>
            <a:prstGeom prst="rect">
              <a:avLst/>
            </a:prstGeom>
            <a:noFill/>
            <a:ln>
              <a:noFill/>
            </a:ln>
          </p:spPr>
          <p:txBody>
            <a:bodyPr spcFirstLastPara="1" wrap="square" lIns="0" tIns="0" rIns="0" bIns="0" anchor="t" anchorCtr="0">
              <a:spAutoFit/>
            </a:bodyPr>
            <a:lstStyle/>
            <a:p>
              <a:pPr marL="0" marR="0" lvl="0" indent="0" algn="l" rtl="0">
                <a:lnSpc>
                  <a:spcPct val="139897"/>
                </a:lnSpc>
                <a:spcBef>
                  <a:spcPts val="0"/>
                </a:spcBef>
                <a:spcAft>
                  <a:spcPts val="0"/>
                </a:spcAft>
                <a:buNone/>
              </a:pPr>
              <a:r>
                <a:rPr lang="en-US" sz="1100" b="1" i="0" u="none" strike="noStrike" cap="none">
                  <a:solidFill>
                    <a:srgbClr val="000000"/>
                  </a:solidFill>
                  <a:latin typeface="Montserrat" panose="00000500000000000000" pitchFamily="2" charset="0"/>
                  <a:ea typeface="Manrope"/>
                  <a:cs typeface="Manrope"/>
                  <a:sym typeface="Manrope"/>
                </a:rPr>
                <a:t>360° Visibility</a:t>
              </a:r>
              <a:r>
                <a:rPr lang="en-US" sz="1100" b="0" i="0" u="none" strike="noStrike" cap="none">
                  <a:solidFill>
                    <a:srgbClr val="444444"/>
                  </a:solidFill>
                  <a:latin typeface="Montserrat" panose="00000500000000000000" pitchFamily="2" charset="0"/>
                  <a:ea typeface="Manrope"/>
                  <a:cs typeface="Manrope"/>
                  <a:sym typeface="Manrope"/>
                </a:rPr>
                <a:t> Integrated SIEM &amp; Endpoint Management for total control.</a:t>
              </a:r>
              <a:endParaRPr sz="2800">
                <a:latin typeface="Montserrat" panose="00000500000000000000" pitchFamily="2" charset="0"/>
              </a:endParaRPr>
            </a:p>
          </p:txBody>
        </p:sp>
        <p:sp>
          <p:nvSpPr>
            <p:cNvPr id="13" name="Google Shape;106;p13">
              <a:extLst>
                <a:ext uri="{FF2B5EF4-FFF2-40B4-BE49-F238E27FC236}">
                  <a16:creationId xmlns:a16="http://schemas.microsoft.com/office/drawing/2014/main" id="{481A98B6-59EA-AF60-8CCC-852F9942F5E8}"/>
                </a:ext>
              </a:extLst>
            </p:cNvPr>
            <p:cNvSpPr txBox="1"/>
            <p:nvPr/>
          </p:nvSpPr>
          <p:spPr>
            <a:xfrm>
              <a:off x="9281870" y="2365673"/>
              <a:ext cx="2288381" cy="690626"/>
            </a:xfrm>
            <a:prstGeom prst="rect">
              <a:avLst/>
            </a:prstGeom>
            <a:noFill/>
            <a:ln>
              <a:noFill/>
            </a:ln>
          </p:spPr>
          <p:txBody>
            <a:bodyPr spcFirstLastPara="1" wrap="square" lIns="0" tIns="0" rIns="0" bIns="0" anchor="t" anchorCtr="0">
              <a:spAutoFit/>
            </a:bodyPr>
            <a:lstStyle/>
            <a:p>
              <a:pPr marL="0" marR="0" lvl="0" indent="0" algn="l" rtl="0">
                <a:lnSpc>
                  <a:spcPct val="139897"/>
                </a:lnSpc>
                <a:spcBef>
                  <a:spcPts val="0"/>
                </a:spcBef>
                <a:spcAft>
                  <a:spcPts val="0"/>
                </a:spcAft>
                <a:buNone/>
              </a:pPr>
              <a:r>
                <a:rPr lang="en-US" sz="1100" b="1" i="0" u="none" strike="noStrike" cap="none">
                  <a:solidFill>
                    <a:srgbClr val="000000"/>
                  </a:solidFill>
                  <a:latin typeface="Montserrat" panose="00000500000000000000" pitchFamily="2" charset="0"/>
                  <a:ea typeface="Manrope"/>
                  <a:cs typeface="Manrope"/>
                  <a:sym typeface="Manrope"/>
                </a:rPr>
                <a:t>Privileged Access</a:t>
              </a:r>
              <a:r>
                <a:rPr lang="en-US" sz="1100" b="0" i="0" u="none" strike="noStrike" cap="none">
                  <a:solidFill>
                    <a:srgbClr val="444444"/>
                  </a:solidFill>
                  <a:latin typeface="Montserrat" panose="00000500000000000000" pitchFamily="2" charset="0"/>
                  <a:ea typeface="Manrope"/>
                  <a:cs typeface="Manrope"/>
                  <a:sym typeface="Manrope"/>
                </a:rPr>
                <a:t> Just-in-Time (JIT) admin controls with session recording.</a:t>
              </a:r>
              <a:endParaRPr sz="2800">
                <a:latin typeface="Montserrat" panose="00000500000000000000" pitchFamily="2" charset="0"/>
              </a:endParaRPr>
            </a:p>
          </p:txBody>
        </p:sp>
        <p:pic>
          <p:nvPicPr>
            <p:cNvPr id="14" name="Google Shape;107;p13" descr="image.png">
              <a:extLst>
                <a:ext uri="{FF2B5EF4-FFF2-40B4-BE49-F238E27FC236}">
                  <a16:creationId xmlns:a16="http://schemas.microsoft.com/office/drawing/2014/main" id="{6323B5F0-AF6E-6CC7-02BF-5B05181A05E6}"/>
                </a:ext>
              </a:extLst>
            </p:cNvPr>
            <p:cNvPicPr preferRelativeResize="0"/>
            <p:nvPr/>
          </p:nvPicPr>
          <p:blipFill rotWithShape="1">
            <a:blip r:embed="rId9">
              <a:alphaModFix/>
            </a:blip>
            <a:srcRect/>
            <a:stretch/>
          </p:blipFill>
          <p:spPr>
            <a:xfrm>
              <a:off x="5498064" y="3670300"/>
              <a:ext cx="428625" cy="428625"/>
            </a:xfrm>
            <a:prstGeom prst="rect">
              <a:avLst/>
            </a:prstGeom>
            <a:noFill/>
            <a:ln>
              <a:noFill/>
            </a:ln>
          </p:spPr>
        </p:pic>
        <p:sp>
          <p:nvSpPr>
            <p:cNvPr id="15" name="Google Shape;108;p13">
              <a:extLst>
                <a:ext uri="{FF2B5EF4-FFF2-40B4-BE49-F238E27FC236}">
                  <a16:creationId xmlns:a16="http://schemas.microsoft.com/office/drawing/2014/main" id="{91F22BF0-8C29-95C3-21FE-49794928E6EC}"/>
                </a:ext>
              </a:extLst>
            </p:cNvPr>
            <p:cNvSpPr txBox="1"/>
            <p:nvPr/>
          </p:nvSpPr>
          <p:spPr>
            <a:xfrm>
              <a:off x="1123168" y="4422677"/>
              <a:ext cx="2477764" cy="753410"/>
            </a:xfrm>
            <a:prstGeom prst="rect">
              <a:avLst/>
            </a:prstGeom>
            <a:noFill/>
            <a:ln>
              <a:noFill/>
            </a:ln>
          </p:spPr>
          <p:txBody>
            <a:bodyPr spcFirstLastPara="1" wrap="square" lIns="0" tIns="0" rIns="0" bIns="0" anchor="t" anchorCtr="0">
              <a:spAutoFit/>
            </a:bodyPr>
            <a:lstStyle/>
            <a:p>
              <a:pPr marL="0" marR="0" lvl="0" indent="0" algn="l" rtl="0">
                <a:lnSpc>
                  <a:spcPct val="139897"/>
                </a:lnSpc>
                <a:spcBef>
                  <a:spcPts val="0"/>
                </a:spcBef>
                <a:spcAft>
                  <a:spcPts val="0"/>
                </a:spcAft>
                <a:buNone/>
              </a:pPr>
              <a:r>
                <a:rPr lang="en-US" sz="1200" b="1" i="0" u="none" strike="noStrike" cap="none" dirty="0">
                  <a:solidFill>
                    <a:srgbClr val="000000"/>
                  </a:solidFill>
                  <a:latin typeface="Montserrat" panose="00000500000000000000" pitchFamily="2" charset="0"/>
                  <a:ea typeface="Manrope"/>
                  <a:cs typeface="Manrope"/>
                  <a:sym typeface="Manrope"/>
                </a:rPr>
                <a:t>Secure Service Edge</a:t>
              </a:r>
              <a:r>
                <a:rPr lang="en-US" sz="1200" b="0" i="0" u="none" strike="noStrike" cap="none" dirty="0">
                  <a:solidFill>
                    <a:srgbClr val="444444"/>
                  </a:solidFill>
                  <a:latin typeface="Montserrat" panose="00000500000000000000" pitchFamily="2" charset="0"/>
                  <a:ea typeface="Manrope"/>
                  <a:cs typeface="Manrope"/>
                  <a:sym typeface="Manrope"/>
                </a:rPr>
                <a:t> Direct-to-app connectivity that eliminates VPN attack surface.</a:t>
              </a:r>
              <a:endParaRPr sz="3200" dirty="0">
                <a:latin typeface="Montserrat" panose="00000500000000000000" pitchFamily="2" charset="0"/>
              </a:endParaRPr>
            </a:p>
          </p:txBody>
        </p:sp>
        <p:sp>
          <p:nvSpPr>
            <p:cNvPr id="16" name="Google Shape;109;p13">
              <a:extLst>
                <a:ext uri="{FF2B5EF4-FFF2-40B4-BE49-F238E27FC236}">
                  <a16:creationId xmlns:a16="http://schemas.microsoft.com/office/drawing/2014/main" id="{BA14192A-4D61-86FC-0FA1-89074CA45DEC}"/>
                </a:ext>
              </a:extLst>
            </p:cNvPr>
            <p:cNvSpPr txBox="1"/>
            <p:nvPr/>
          </p:nvSpPr>
          <p:spPr>
            <a:xfrm>
              <a:off x="3864541" y="4407571"/>
              <a:ext cx="2288381" cy="753410"/>
            </a:xfrm>
            <a:prstGeom prst="rect">
              <a:avLst/>
            </a:prstGeom>
            <a:noFill/>
            <a:ln>
              <a:noFill/>
            </a:ln>
          </p:spPr>
          <p:txBody>
            <a:bodyPr spcFirstLastPara="1" wrap="square" lIns="0" tIns="0" rIns="0" bIns="0" anchor="t" anchorCtr="0">
              <a:spAutoFit/>
            </a:bodyPr>
            <a:lstStyle/>
            <a:p>
              <a:pPr marL="0" marR="0" lvl="0" indent="0" algn="l" rtl="0">
                <a:lnSpc>
                  <a:spcPct val="139897"/>
                </a:lnSpc>
                <a:spcBef>
                  <a:spcPts val="0"/>
                </a:spcBef>
                <a:spcAft>
                  <a:spcPts val="0"/>
                </a:spcAft>
                <a:buNone/>
              </a:pPr>
              <a:r>
                <a:rPr lang="en-US" sz="1200" b="1" i="0" u="none" strike="noStrike" cap="none" dirty="0">
                  <a:solidFill>
                    <a:srgbClr val="000000"/>
                  </a:solidFill>
                  <a:latin typeface="Montserrat" panose="00000500000000000000" pitchFamily="2" charset="0"/>
                  <a:ea typeface="Manrope"/>
                  <a:cs typeface="Manrope"/>
                  <a:sym typeface="Manrope"/>
                </a:rPr>
                <a:t>Cyber Sandbox</a:t>
              </a:r>
              <a:r>
                <a:rPr lang="en-US" sz="1200" b="0" i="0" u="none" strike="noStrike" cap="none" dirty="0">
                  <a:solidFill>
                    <a:srgbClr val="444444"/>
                  </a:solidFill>
                  <a:latin typeface="Montserrat" panose="00000500000000000000" pitchFamily="2" charset="0"/>
                  <a:ea typeface="Manrope"/>
                  <a:cs typeface="Manrope"/>
                  <a:sym typeface="Manrope"/>
                </a:rPr>
                <a:t> AI-driven zero-day payload analysis and quarantine.</a:t>
              </a:r>
              <a:endParaRPr sz="3200" dirty="0">
                <a:latin typeface="Montserrat" panose="00000500000000000000" pitchFamily="2" charset="0"/>
              </a:endParaRPr>
            </a:p>
          </p:txBody>
        </p:sp>
        <p:pic>
          <p:nvPicPr>
            <p:cNvPr id="17" name="Google Shape;110;p13" descr="image.png">
              <a:extLst>
                <a:ext uri="{FF2B5EF4-FFF2-40B4-BE49-F238E27FC236}">
                  <a16:creationId xmlns:a16="http://schemas.microsoft.com/office/drawing/2014/main" id="{58005C8A-1E73-86F0-DF99-F8C47A2B8321}"/>
                </a:ext>
              </a:extLst>
            </p:cNvPr>
            <p:cNvPicPr preferRelativeResize="0"/>
            <p:nvPr/>
          </p:nvPicPr>
          <p:blipFill rotWithShape="1">
            <a:blip r:embed="rId10">
              <a:alphaModFix/>
            </a:blip>
            <a:srcRect/>
            <a:stretch/>
          </p:blipFill>
          <p:spPr>
            <a:xfrm>
              <a:off x="11141627" y="3670300"/>
              <a:ext cx="428625" cy="428625"/>
            </a:xfrm>
            <a:prstGeom prst="rect">
              <a:avLst/>
            </a:prstGeom>
            <a:noFill/>
            <a:ln>
              <a:noFill/>
            </a:ln>
          </p:spPr>
        </p:pic>
        <p:sp>
          <p:nvSpPr>
            <p:cNvPr id="18" name="Google Shape;111;p13">
              <a:extLst>
                <a:ext uri="{FF2B5EF4-FFF2-40B4-BE49-F238E27FC236}">
                  <a16:creationId xmlns:a16="http://schemas.microsoft.com/office/drawing/2014/main" id="{EAEFF33D-564F-0D56-CEBD-726DA9866FD4}"/>
                </a:ext>
              </a:extLst>
            </p:cNvPr>
            <p:cNvSpPr txBox="1"/>
            <p:nvPr/>
          </p:nvSpPr>
          <p:spPr>
            <a:xfrm>
              <a:off x="6802989" y="4422775"/>
              <a:ext cx="2288381" cy="753410"/>
            </a:xfrm>
            <a:prstGeom prst="rect">
              <a:avLst/>
            </a:prstGeom>
            <a:noFill/>
            <a:ln>
              <a:noFill/>
            </a:ln>
          </p:spPr>
          <p:txBody>
            <a:bodyPr spcFirstLastPara="1" wrap="square" lIns="0" tIns="0" rIns="0" bIns="0" anchor="t" anchorCtr="0">
              <a:spAutoFit/>
            </a:bodyPr>
            <a:lstStyle/>
            <a:p>
              <a:pPr marL="0" marR="0" lvl="0" indent="0" algn="l" rtl="0">
                <a:lnSpc>
                  <a:spcPct val="139897"/>
                </a:lnSpc>
                <a:spcBef>
                  <a:spcPts val="0"/>
                </a:spcBef>
                <a:spcAft>
                  <a:spcPts val="0"/>
                </a:spcAft>
                <a:buNone/>
              </a:pPr>
              <a:r>
                <a:rPr lang="en-US" sz="1200" b="1" i="0" u="none" strike="noStrike" cap="none">
                  <a:solidFill>
                    <a:srgbClr val="000000"/>
                  </a:solidFill>
                  <a:latin typeface="Montserrat" panose="00000500000000000000" pitchFamily="2" charset="0"/>
                  <a:ea typeface="Manrope"/>
                  <a:cs typeface="Manrope"/>
                  <a:sym typeface="Manrope"/>
                </a:rPr>
                <a:t>Threat Hunting</a:t>
              </a:r>
              <a:r>
                <a:rPr lang="en-US" sz="1200" b="0" i="0" u="none" strike="noStrike" cap="none">
                  <a:solidFill>
                    <a:srgbClr val="444444"/>
                  </a:solidFill>
                  <a:latin typeface="Montserrat" panose="00000500000000000000" pitchFamily="2" charset="0"/>
                  <a:ea typeface="Manrope"/>
                  <a:cs typeface="Manrope"/>
                  <a:sym typeface="Manrope"/>
                </a:rPr>
                <a:t> Proactive sweeping for hidden IOCs/IOAs.</a:t>
              </a:r>
              <a:endParaRPr sz="3200">
                <a:latin typeface="Montserrat" panose="00000500000000000000" pitchFamily="2" charset="0"/>
              </a:endParaRPr>
            </a:p>
          </p:txBody>
        </p:sp>
        <p:sp>
          <p:nvSpPr>
            <p:cNvPr id="19" name="Google Shape;112;p13">
              <a:extLst>
                <a:ext uri="{FF2B5EF4-FFF2-40B4-BE49-F238E27FC236}">
                  <a16:creationId xmlns:a16="http://schemas.microsoft.com/office/drawing/2014/main" id="{8EB1488D-34D1-B3FB-4C82-B5D83B612575}"/>
                </a:ext>
              </a:extLst>
            </p:cNvPr>
            <p:cNvSpPr txBox="1"/>
            <p:nvPr/>
          </p:nvSpPr>
          <p:spPr>
            <a:xfrm>
              <a:off x="9281870" y="4422775"/>
              <a:ext cx="2288381" cy="753410"/>
            </a:xfrm>
            <a:prstGeom prst="rect">
              <a:avLst/>
            </a:prstGeom>
            <a:noFill/>
            <a:ln>
              <a:noFill/>
            </a:ln>
          </p:spPr>
          <p:txBody>
            <a:bodyPr spcFirstLastPara="1" wrap="square" lIns="0" tIns="0" rIns="0" bIns="0" anchor="t" anchorCtr="0">
              <a:spAutoFit/>
            </a:bodyPr>
            <a:lstStyle/>
            <a:p>
              <a:pPr marL="0" marR="0" lvl="0" indent="0" algn="l" rtl="0">
                <a:lnSpc>
                  <a:spcPct val="139897"/>
                </a:lnSpc>
                <a:spcBef>
                  <a:spcPts val="0"/>
                </a:spcBef>
                <a:spcAft>
                  <a:spcPts val="0"/>
                </a:spcAft>
                <a:buNone/>
              </a:pPr>
              <a:r>
                <a:rPr lang="en-US" sz="1200" b="1" i="0" u="none" strike="noStrike" cap="none" dirty="0">
                  <a:solidFill>
                    <a:srgbClr val="000000"/>
                  </a:solidFill>
                  <a:latin typeface="Montserrat" panose="00000500000000000000" pitchFamily="2" charset="0"/>
                  <a:ea typeface="Manrope"/>
                  <a:cs typeface="Manrope"/>
                  <a:sym typeface="Manrope"/>
                </a:rPr>
                <a:t>Auto-Response</a:t>
              </a:r>
              <a:r>
                <a:rPr lang="en-US" sz="1200" b="0" i="0" u="none" strike="noStrike" cap="none" dirty="0">
                  <a:solidFill>
                    <a:srgbClr val="444444"/>
                  </a:solidFill>
                  <a:latin typeface="Montserrat" panose="00000500000000000000" pitchFamily="2" charset="0"/>
                  <a:ea typeface="Manrope"/>
                  <a:cs typeface="Manrope"/>
                  <a:sym typeface="Manrope"/>
                </a:rPr>
                <a:t> SOAR-driven containment &amp; host isolation.</a:t>
              </a:r>
              <a:endParaRPr sz="3200" dirty="0">
                <a:latin typeface="Montserrat" panose="00000500000000000000" pitchFamily="2" charset="0"/>
              </a:endParaRPr>
            </a:p>
          </p:txBody>
        </p:sp>
        <p:sp>
          <p:nvSpPr>
            <p:cNvPr id="20" name="Google Shape;113;p13">
              <a:extLst>
                <a:ext uri="{FF2B5EF4-FFF2-40B4-BE49-F238E27FC236}">
                  <a16:creationId xmlns:a16="http://schemas.microsoft.com/office/drawing/2014/main" id="{E7B70BD9-3C33-6D52-5265-26E3A1E07A27}"/>
                </a:ext>
              </a:extLst>
            </p:cNvPr>
            <p:cNvSpPr txBox="1"/>
            <p:nvPr/>
          </p:nvSpPr>
          <p:spPr>
            <a:xfrm>
              <a:off x="1131681" y="1490847"/>
              <a:ext cx="2478881" cy="26907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b="0" i="0" u="none" strike="noStrike" cap="none" dirty="0">
                  <a:solidFill>
                    <a:srgbClr val="000000"/>
                  </a:solidFill>
                  <a:latin typeface="Montserrat" panose="00000500000000000000" pitchFamily="2" charset="0"/>
                  <a:ea typeface="Manrope ExtraBold"/>
                  <a:cs typeface="Manrope ExtraBold"/>
                  <a:sym typeface="Manrope ExtraBold"/>
                </a:rPr>
                <a:t>Adaptive Identity</a:t>
              </a:r>
              <a:endParaRPr sz="2400" dirty="0">
                <a:latin typeface="Montserrat" panose="00000500000000000000" pitchFamily="2" charset="0"/>
              </a:endParaRPr>
            </a:p>
          </p:txBody>
        </p:sp>
        <p:sp>
          <p:nvSpPr>
            <p:cNvPr id="21" name="Google Shape;114;p13">
              <a:extLst>
                <a:ext uri="{FF2B5EF4-FFF2-40B4-BE49-F238E27FC236}">
                  <a16:creationId xmlns:a16="http://schemas.microsoft.com/office/drawing/2014/main" id="{02B47A16-E955-5F29-5108-25C501640475}"/>
                </a:ext>
              </a:extLst>
            </p:cNvPr>
            <p:cNvSpPr txBox="1"/>
            <p:nvPr/>
          </p:nvSpPr>
          <p:spPr>
            <a:xfrm>
              <a:off x="1302302" y="1925392"/>
              <a:ext cx="2057399" cy="149486"/>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000" b="0" i="0" u="none" strike="noStrike" cap="none" dirty="0">
                  <a:solidFill>
                    <a:srgbClr val="666666"/>
                  </a:solidFill>
                  <a:latin typeface="Montserrat" panose="00000500000000000000" pitchFamily="2" charset="0"/>
                  <a:ea typeface="Manrope SemiBold"/>
                  <a:cs typeface="Manrope SemiBold"/>
                  <a:sym typeface="Manrope SemiBold"/>
                </a:rPr>
                <a:t>POWERED BY TUEBORA</a:t>
              </a:r>
              <a:endParaRPr sz="2400" dirty="0">
                <a:latin typeface="Montserrat" panose="00000500000000000000" pitchFamily="2" charset="0"/>
              </a:endParaRPr>
            </a:p>
          </p:txBody>
        </p:sp>
        <p:pic>
          <p:nvPicPr>
            <p:cNvPr id="22" name="Google Shape;115;p13" descr="image.png">
              <a:extLst>
                <a:ext uri="{FF2B5EF4-FFF2-40B4-BE49-F238E27FC236}">
                  <a16:creationId xmlns:a16="http://schemas.microsoft.com/office/drawing/2014/main" id="{63A4576B-E552-7B1A-5879-F79A8868EBF3}"/>
                </a:ext>
              </a:extLst>
            </p:cNvPr>
            <p:cNvPicPr preferRelativeResize="0"/>
            <p:nvPr/>
          </p:nvPicPr>
          <p:blipFill rotWithShape="1">
            <a:blip r:embed="rId11">
              <a:alphaModFix/>
            </a:blip>
            <a:srcRect/>
            <a:stretch/>
          </p:blipFill>
          <p:spPr>
            <a:xfrm>
              <a:off x="5583789" y="1713210"/>
              <a:ext cx="257175" cy="228600"/>
            </a:xfrm>
            <a:prstGeom prst="rect">
              <a:avLst/>
            </a:prstGeom>
            <a:noFill/>
            <a:ln>
              <a:noFill/>
            </a:ln>
          </p:spPr>
        </p:pic>
        <p:sp>
          <p:nvSpPr>
            <p:cNvPr id="23" name="Google Shape;116;p13">
              <a:extLst>
                <a:ext uri="{FF2B5EF4-FFF2-40B4-BE49-F238E27FC236}">
                  <a16:creationId xmlns:a16="http://schemas.microsoft.com/office/drawing/2014/main" id="{2AD45E5E-A660-D71A-A424-B6E186E243AE}"/>
                </a:ext>
              </a:extLst>
            </p:cNvPr>
            <p:cNvSpPr txBox="1"/>
            <p:nvPr/>
          </p:nvSpPr>
          <p:spPr>
            <a:xfrm>
              <a:off x="6784928" y="1487918"/>
              <a:ext cx="3416204" cy="26907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b="0" i="0" u="none" strike="noStrike" cap="none" dirty="0">
                  <a:solidFill>
                    <a:srgbClr val="000000"/>
                  </a:solidFill>
                  <a:latin typeface="Montserrat" panose="00000500000000000000" pitchFamily="2" charset="0"/>
                  <a:ea typeface="Manrope ExtraBold"/>
                  <a:cs typeface="Manrope ExtraBold"/>
                  <a:sym typeface="Manrope ExtraBold"/>
                </a:rPr>
                <a:t>Unified IT Ops</a:t>
              </a:r>
              <a:endParaRPr sz="2400" dirty="0">
                <a:latin typeface="Montserrat" panose="00000500000000000000" pitchFamily="2" charset="0"/>
              </a:endParaRPr>
            </a:p>
          </p:txBody>
        </p:sp>
        <p:sp>
          <p:nvSpPr>
            <p:cNvPr id="25" name="Google Shape;117;p13">
              <a:extLst>
                <a:ext uri="{FF2B5EF4-FFF2-40B4-BE49-F238E27FC236}">
                  <a16:creationId xmlns:a16="http://schemas.microsoft.com/office/drawing/2014/main" id="{A0DEDC4A-2C90-6EB0-5E31-D993A6CFFFA3}"/>
                </a:ext>
              </a:extLst>
            </p:cNvPr>
            <p:cNvSpPr txBox="1"/>
            <p:nvPr/>
          </p:nvSpPr>
          <p:spPr>
            <a:xfrm>
              <a:off x="6945863" y="1943496"/>
              <a:ext cx="2247084" cy="149486"/>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000" b="0" i="0" u="none" strike="noStrike" cap="none" dirty="0">
                  <a:solidFill>
                    <a:srgbClr val="666666"/>
                  </a:solidFill>
                  <a:latin typeface="Montserrat" panose="00000500000000000000" pitchFamily="2" charset="0"/>
                  <a:ea typeface="Manrope SemiBold"/>
                  <a:cs typeface="Manrope SemiBold"/>
                  <a:sym typeface="Manrope SemiBold"/>
                </a:rPr>
                <a:t>POWERED BY MANAGEENGINE &amp;</a:t>
              </a:r>
              <a:endParaRPr sz="2400" dirty="0">
                <a:latin typeface="Montserrat" panose="00000500000000000000" pitchFamily="2" charset="0"/>
              </a:endParaRPr>
            </a:p>
          </p:txBody>
        </p:sp>
        <p:pic>
          <p:nvPicPr>
            <p:cNvPr id="26" name="Google Shape;118;p13" descr="image.png">
              <a:extLst>
                <a:ext uri="{FF2B5EF4-FFF2-40B4-BE49-F238E27FC236}">
                  <a16:creationId xmlns:a16="http://schemas.microsoft.com/office/drawing/2014/main" id="{11EB9329-8136-7175-7A17-0259AB29A6BF}"/>
                </a:ext>
              </a:extLst>
            </p:cNvPr>
            <p:cNvPicPr preferRelativeResize="0"/>
            <p:nvPr/>
          </p:nvPicPr>
          <p:blipFill rotWithShape="1">
            <a:blip r:embed="rId12">
              <a:alphaModFix/>
            </a:blip>
            <a:srcRect/>
            <a:stretch/>
          </p:blipFill>
          <p:spPr>
            <a:xfrm>
              <a:off x="11241639" y="1713210"/>
              <a:ext cx="228600" cy="228600"/>
            </a:xfrm>
            <a:prstGeom prst="rect">
              <a:avLst/>
            </a:prstGeom>
            <a:noFill/>
            <a:ln>
              <a:noFill/>
            </a:ln>
          </p:spPr>
        </p:pic>
        <p:sp>
          <p:nvSpPr>
            <p:cNvPr id="28" name="Google Shape;119;p13">
              <a:extLst>
                <a:ext uri="{FF2B5EF4-FFF2-40B4-BE49-F238E27FC236}">
                  <a16:creationId xmlns:a16="http://schemas.microsoft.com/office/drawing/2014/main" id="{E6AEE952-910E-BD04-12BD-70CEF9E419A9}"/>
                </a:ext>
              </a:extLst>
            </p:cNvPr>
            <p:cNvSpPr txBox="1"/>
            <p:nvPr/>
          </p:nvSpPr>
          <p:spPr>
            <a:xfrm>
              <a:off x="1159426" y="3537483"/>
              <a:ext cx="3294828" cy="26907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b="0" i="0" u="none" strike="noStrike" cap="none" dirty="0">
                  <a:solidFill>
                    <a:srgbClr val="000000"/>
                  </a:solidFill>
                  <a:latin typeface="Montserrat" panose="00000500000000000000" pitchFamily="2" charset="0"/>
                  <a:ea typeface="Manrope ExtraBold"/>
                  <a:cs typeface="Manrope ExtraBold"/>
                  <a:sym typeface="Manrope ExtraBold"/>
                </a:rPr>
                <a:t>Zero Trust Edge</a:t>
              </a:r>
              <a:endParaRPr sz="2400" dirty="0">
                <a:latin typeface="Montserrat" panose="00000500000000000000" pitchFamily="2" charset="0"/>
              </a:endParaRPr>
            </a:p>
          </p:txBody>
        </p:sp>
        <p:sp>
          <p:nvSpPr>
            <p:cNvPr id="29" name="Google Shape;120;p13">
              <a:extLst>
                <a:ext uri="{FF2B5EF4-FFF2-40B4-BE49-F238E27FC236}">
                  <a16:creationId xmlns:a16="http://schemas.microsoft.com/office/drawing/2014/main" id="{61EEF7B2-2011-14D1-3C29-3891D31835CA}"/>
                </a:ext>
              </a:extLst>
            </p:cNvPr>
            <p:cNvSpPr txBox="1"/>
            <p:nvPr/>
          </p:nvSpPr>
          <p:spPr>
            <a:xfrm>
              <a:off x="1302301" y="3957897"/>
              <a:ext cx="1658360" cy="149486"/>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000" b="0" i="0" u="none" strike="noStrike" cap="none" dirty="0">
                  <a:solidFill>
                    <a:srgbClr val="666666"/>
                  </a:solidFill>
                  <a:latin typeface="Montserrat" panose="00000500000000000000" pitchFamily="2" charset="0"/>
                  <a:ea typeface="Manrope SemiBold"/>
                  <a:cs typeface="Manrope SemiBold"/>
                  <a:sym typeface="Manrope SemiBold"/>
                </a:rPr>
                <a:t>POWERED BY ZSCALER</a:t>
              </a:r>
              <a:endParaRPr sz="2400" dirty="0">
                <a:latin typeface="Montserrat" panose="00000500000000000000" pitchFamily="2" charset="0"/>
              </a:endParaRPr>
            </a:p>
          </p:txBody>
        </p:sp>
        <p:sp>
          <p:nvSpPr>
            <p:cNvPr id="30" name="Google Shape;121;p13">
              <a:extLst>
                <a:ext uri="{FF2B5EF4-FFF2-40B4-BE49-F238E27FC236}">
                  <a16:creationId xmlns:a16="http://schemas.microsoft.com/office/drawing/2014/main" id="{BFD9590A-6873-7C9B-90CC-AA412F96121F}"/>
                </a:ext>
              </a:extLst>
            </p:cNvPr>
            <p:cNvSpPr txBox="1"/>
            <p:nvPr/>
          </p:nvSpPr>
          <p:spPr>
            <a:xfrm>
              <a:off x="6845852" y="3513384"/>
              <a:ext cx="3013846" cy="26907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b="0" i="0" u="none" strike="noStrike" cap="none" dirty="0">
                  <a:solidFill>
                    <a:srgbClr val="000000"/>
                  </a:solidFill>
                  <a:latin typeface="Montserrat" panose="00000500000000000000" pitchFamily="2" charset="0"/>
                  <a:ea typeface="Manrope ExtraBold"/>
                  <a:cs typeface="Manrope ExtraBold"/>
                  <a:sym typeface="Manrope ExtraBold"/>
                </a:rPr>
                <a:t>Intelligent SOC</a:t>
              </a:r>
              <a:endParaRPr sz="2400" dirty="0">
                <a:latin typeface="Montserrat" panose="00000500000000000000" pitchFamily="2" charset="0"/>
              </a:endParaRPr>
            </a:p>
          </p:txBody>
        </p:sp>
        <p:sp>
          <p:nvSpPr>
            <p:cNvPr id="31" name="Google Shape;122;p13">
              <a:extLst>
                <a:ext uri="{FF2B5EF4-FFF2-40B4-BE49-F238E27FC236}">
                  <a16:creationId xmlns:a16="http://schemas.microsoft.com/office/drawing/2014/main" id="{F8207DB5-4E95-C7CF-89D3-D745E391DCCE}"/>
                </a:ext>
              </a:extLst>
            </p:cNvPr>
            <p:cNvSpPr txBox="1"/>
            <p:nvPr/>
          </p:nvSpPr>
          <p:spPr>
            <a:xfrm>
              <a:off x="6945864" y="3962269"/>
              <a:ext cx="1428750" cy="149486"/>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000" b="0" i="0" u="none" strike="noStrike" cap="none" dirty="0">
                  <a:solidFill>
                    <a:srgbClr val="666666"/>
                  </a:solidFill>
                  <a:latin typeface="Montserrat" panose="00000500000000000000" pitchFamily="2" charset="0"/>
                  <a:ea typeface="Manrope SemiBold"/>
                  <a:cs typeface="Manrope SemiBold"/>
                  <a:sym typeface="Manrope SemiBold"/>
                </a:rPr>
                <a:t>MANAGED DEFENSE</a:t>
              </a:r>
              <a:endParaRPr sz="2400" dirty="0">
                <a:latin typeface="Montserrat" panose="00000500000000000000" pitchFamily="2" charset="0"/>
              </a:endParaRPr>
            </a:p>
          </p:txBody>
        </p:sp>
        <p:pic>
          <p:nvPicPr>
            <p:cNvPr id="32" name="Google Shape;123;p13" descr="image.png">
              <a:extLst>
                <a:ext uri="{FF2B5EF4-FFF2-40B4-BE49-F238E27FC236}">
                  <a16:creationId xmlns:a16="http://schemas.microsoft.com/office/drawing/2014/main" id="{C87DA436-099B-57CA-71D2-066E5E8FC7B6}"/>
                </a:ext>
              </a:extLst>
            </p:cNvPr>
            <p:cNvPicPr preferRelativeResize="0"/>
            <p:nvPr/>
          </p:nvPicPr>
          <p:blipFill rotWithShape="1">
            <a:blip r:embed="rId13">
              <a:alphaModFix/>
            </a:blip>
            <a:srcRect/>
            <a:stretch/>
          </p:blipFill>
          <p:spPr>
            <a:xfrm>
              <a:off x="11241639" y="3770312"/>
              <a:ext cx="228600" cy="228600"/>
            </a:xfrm>
            <a:prstGeom prst="rect">
              <a:avLst/>
            </a:prstGeom>
            <a:noFill/>
            <a:ln>
              <a:noFill/>
            </a:ln>
          </p:spPr>
        </p:pic>
        <p:pic>
          <p:nvPicPr>
            <p:cNvPr id="33" name="Google Shape;124;p13" descr="image.png">
              <a:extLst>
                <a:ext uri="{FF2B5EF4-FFF2-40B4-BE49-F238E27FC236}">
                  <a16:creationId xmlns:a16="http://schemas.microsoft.com/office/drawing/2014/main" id="{F7B640F5-3EA5-5AB0-69B2-C81E8546C9B6}"/>
                </a:ext>
              </a:extLst>
            </p:cNvPr>
            <p:cNvPicPr preferRelativeResize="0"/>
            <p:nvPr/>
          </p:nvPicPr>
          <p:blipFill rotWithShape="1">
            <a:blip r:embed="rId14">
              <a:alphaModFix/>
            </a:blip>
            <a:srcRect/>
            <a:stretch/>
          </p:blipFill>
          <p:spPr>
            <a:xfrm>
              <a:off x="1159427" y="1932285"/>
              <a:ext cx="85725" cy="95250"/>
            </a:xfrm>
            <a:prstGeom prst="rect">
              <a:avLst/>
            </a:prstGeom>
            <a:noFill/>
            <a:ln>
              <a:noFill/>
            </a:ln>
          </p:spPr>
        </p:pic>
        <p:pic>
          <p:nvPicPr>
            <p:cNvPr id="34" name="Google Shape;125;p13" descr="image.png">
              <a:extLst>
                <a:ext uri="{FF2B5EF4-FFF2-40B4-BE49-F238E27FC236}">
                  <a16:creationId xmlns:a16="http://schemas.microsoft.com/office/drawing/2014/main" id="{5123F915-F39B-C36C-FE6B-9D0E9BB04C4D}"/>
                </a:ext>
              </a:extLst>
            </p:cNvPr>
            <p:cNvPicPr preferRelativeResize="0"/>
            <p:nvPr/>
          </p:nvPicPr>
          <p:blipFill rotWithShape="1">
            <a:blip r:embed="rId15">
              <a:alphaModFix/>
            </a:blip>
            <a:srcRect/>
            <a:stretch/>
          </p:blipFill>
          <p:spPr>
            <a:xfrm>
              <a:off x="6802989" y="1932285"/>
              <a:ext cx="85725" cy="95250"/>
            </a:xfrm>
            <a:prstGeom prst="rect">
              <a:avLst/>
            </a:prstGeom>
            <a:noFill/>
            <a:ln>
              <a:noFill/>
            </a:ln>
          </p:spPr>
        </p:pic>
        <p:pic>
          <p:nvPicPr>
            <p:cNvPr id="35" name="Google Shape;126;p13" descr="image.png">
              <a:extLst>
                <a:ext uri="{FF2B5EF4-FFF2-40B4-BE49-F238E27FC236}">
                  <a16:creationId xmlns:a16="http://schemas.microsoft.com/office/drawing/2014/main" id="{FFCD3139-61F2-31D8-1125-53DAA4126CED}"/>
                </a:ext>
              </a:extLst>
            </p:cNvPr>
            <p:cNvPicPr preferRelativeResize="0"/>
            <p:nvPr/>
          </p:nvPicPr>
          <p:blipFill rotWithShape="1">
            <a:blip r:embed="rId16">
              <a:alphaModFix/>
            </a:blip>
            <a:srcRect/>
            <a:stretch/>
          </p:blipFill>
          <p:spPr>
            <a:xfrm>
              <a:off x="1159427" y="3989387"/>
              <a:ext cx="85725" cy="95250"/>
            </a:xfrm>
            <a:prstGeom prst="rect">
              <a:avLst/>
            </a:prstGeom>
            <a:noFill/>
            <a:ln>
              <a:noFill/>
            </a:ln>
          </p:spPr>
        </p:pic>
        <p:pic>
          <p:nvPicPr>
            <p:cNvPr id="36" name="Google Shape;127;p13" descr="image.png">
              <a:extLst>
                <a:ext uri="{FF2B5EF4-FFF2-40B4-BE49-F238E27FC236}">
                  <a16:creationId xmlns:a16="http://schemas.microsoft.com/office/drawing/2014/main" id="{7393AD39-AD03-AA35-396A-A48252F10CE7}"/>
                </a:ext>
              </a:extLst>
            </p:cNvPr>
            <p:cNvPicPr preferRelativeResize="0"/>
            <p:nvPr/>
          </p:nvPicPr>
          <p:blipFill rotWithShape="1">
            <a:blip r:embed="rId17">
              <a:alphaModFix/>
            </a:blip>
            <a:srcRect/>
            <a:stretch/>
          </p:blipFill>
          <p:spPr>
            <a:xfrm>
              <a:off x="6802989" y="3989387"/>
              <a:ext cx="85725" cy="95250"/>
            </a:xfrm>
            <a:prstGeom prst="rect">
              <a:avLst/>
            </a:prstGeom>
            <a:noFill/>
            <a:ln>
              <a:noFill/>
            </a:ln>
          </p:spPr>
        </p:pic>
      </p:grpSp>
      <p:sp>
        <p:nvSpPr>
          <p:cNvPr id="38" name="Rectangle 37">
            <a:extLst>
              <a:ext uri="{FF2B5EF4-FFF2-40B4-BE49-F238E27FC236}">
                <a16:creationId xmlns:a16="http://schemas.microsoft.com/office/drawing/2014/main" id="{BCB8ED8D-019B-EC2E-0296-CEB13E9098B7}"/>
              </a:ext>
            </a:extLst>
          </p:cNvPr>
          <p:cNvSpPr/>
          <p:nvPr/>
        </p:nvSpPr>
        <p:spPr>
          <a:xfrm>
            <a:off x="760675" y="1365548"/>
            <a:ext cx="130996" cy="1872543"/>
          </a:xfrm>
          <a:prstGeom prst="rect">
            <a:avLst/>
          </a:prstGeom>
          <a:solidFill>
            <a:srgbClr val="00206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Rectangle 38">
            <a:extLst>
              <a:ext uri="{FF2B5EF4-FFF2-40B4-BE49-F238E27FC236}">
                <a16:creationId xmlns:a16="http://schemas.microsoft.com/office/drawing/2014/main" id="{96997A52-1248-8F61-1431-68EC73A3FC0A}"/>
              </a:ext>
            </a:extLst>
          </p:cNvPr>
          <p:cNvSpPr/>
          <p:nvPr/>
        </p:nvSpPr>
        <p:spPr>
          <a:xfrm>
            <a:off x="760675" y="3483228"/>
            <a:ext cx="130996" cy="1872543"/>
          </a:xfrm>
          <a:prstGeom prst="rect">
            <a:avLst/>
          </a:prstGeom>
          <a:solidFill>
            <a:srgbClr val="00206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Rectangle 39">
            <a:extLst>
              <a:ext uri="{FF2B5EF4-FFF2-40B4-BE49-F238E27FC236}">
                <a16:creationId xmlns:a16="http://schemas.microsoft.com/office/drawing/2014/main" id="{2AC68386-B75A-F4FF-3581-07B238FA2180}"/>
              </a:ext>
            </a:extLst>
          </p:cNvPr>
          <p:cNvSpPr/>
          <p:nvPr/>
        </p:nvSpPr>
        <p:spPr>
          <a:xfrm>
            <a:off x="6313579" y="1365548"/>
            <a:ext cx="130996" cy="1872543"/>
          </a:xfrm>
          <a:prstGeom prst="rect">
            <a:avLst/>
          </a:prstGeom>
          <a:solidFill>
            <a:srgbClr val="00206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1" name="Rectangle 40">
            <a:extLst>
              <a:ext uri="{FF2B5EF4-FFF2-40B4-BE49-F238E27FC236}">
                <a16:creationId xmlns:a16="http://schemas.microsoft.com/office/drawing/2014/main" id="{9EC936CC-00E9-CD40-AE80-B7C21A6606F6}"/>
              </a:ext>
            </a:extLst>
          </p:cNvPr>
          <p:cNvSpPr/>
          <p:nvPr/>
        </p:nvSpPr>
        <p:spPr>
          <a:xfrm>
            <a:off x="6313579" y="3483228"/>
            <a:ext cx="130996" cy="1872543"/>
          </a:xfrm>
          <a:prstGeom prst="rect">
            <a:avLst/>
          </a:prstGeom>
          <a:solidFill>
            <a:srgbClr val="00206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3" name="Graphic 42" descr="Shield Tick with solid fill">
            <a:extLst>
              <a:ext uri="{FF2B5EF4-FFF2-40B4-BE49-F238E27FC236}">
                <a16:creationId xmlns:a16="http://schemas.microsoft.com/office/drawing/2014/main" id="{CDA32304-B6EB-38DD-28D7-7E5EE153784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5421714" y="3841127"/>
            <a:ext cx="279725" cy="279725"/>
          </a:xfrm>
          <a:prstGeom prst="rect">
            <a:avLst/>
          </a:prstGeom>
        </p:spPr>
      </p:pic>
      <p:sp>
        <p:nvSpPr>
          <p:cNvPr id="44" name="TextBox 43">
            <a:extLst>
              <a:ext uri="{FF2B5EF4-FFF2-40B4-BE49-F238E27FC236}">
                <a16:creationId xmlns:a16="http://schemas.microsoft.com/office/drawing/2014/main" id="{FA4CCD3E-1FC9-8F2B-B2DF-3242F64F868A}"/>
              </a:ext>
            </a:extLst>
          </p:cNvPr>
          <p:cNvSpPr txBox="1"/>
          <p:nvPr/>
        </p:nvSpPr>
        <p:spPr>
          <a:xfrm>
            <a:off x="760675" y="652038"/>
            <a:ext cx="10179467" cy="339452"/>
          </a:xfrm>
          <a:prstGeom prst="rect">
            <a:avLst/>
          </a:prstGeom>
          <a:noFill/>
        </p:spPr>
        <p:txBody>
          <a:bodyPr wrap="square">
            <a:spAutoFit/>
          </a:bodyPr>
          <a:lstStyle/>
          <a:p>
            <a:pPr>
              <a:lnSpc>
                <a:spcPct val="149948"/>
              </a:lnSpc>
            </a:pPr>
            <a:r>
              <a:rPr lang="en-US" sz="1200" b="1" dirty="0">
                <a:latin typeface="Montserrat Light"/>
              </a:rPr>
              <a:t>Integrate modern security platforms to build a resilient, Zero-Trust enterprise.</a:t>
            </a:r>
          </a:p>
        </p:txBody>
      </p:sp>
    </p:spTree>
    <p:extLst>
      <p:ext uri="{BB962C8B-B14F-4D97-AF65-F5344CB8AC3E}">
        <p14:creationId xmlns:p14="http://schemas.microsoft.com/office/powerpoint/2010/main" val="4002908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9E46B-0919-675B-C0B6-47847EE623C7}"/>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BCEE5F73-1943-6EA7-7C8B-DEC79A979F8D}"/>
              </a:ext>
            </a:extLst>
          </p:cNvPr>
          <p:cNvSpPr txBox="1">
            <a:spLocks/>
          </p:cNvSpPr>
          <p:nvPr/>
        </p:nvSpPr>
        <p:spPr>
          <a:xfrm>
            <a:off x="713310" y="189040"/>
            <a:ext cx="10778420" cy="654151"/>
          </a:xfrm>
          <a:prstGeom prst="rect">
            <a:avLst/>
          </a:prstGeom>
        </p:spPr>
        <p:txBody>
          <a:bodyPr vert="horz" lIns="91440" tIns="45720" rIns="91440" bIns="45720" rtlCol="0" anchor="ctr">
            <a:normAutofit/>
          </a:bodyPr>
          <a:lstStyle>
            <a:defPPr>
              <a:defRPr lang="en-US"/>
            </a:defPPr>
            <a:lvl1pPr marL="0" algn="l" defTabSz="914400" rtl="0" eaLnBrk="1" latinLnBrk="0" hangingPunct="1">
              <a:lnSpc>
                <a:spcPct val="90000"/>
              </a:lnSpc>
              <a:spcBef>
                <a:spcPct val="0"/>
              </a:spcBef>
              <a:buNone/>
              <a:defRPr sz="4400" kern="1200">
                <a:solidFill>
                  <a:srgbClr val="D41864"/>
                </a:solidFill>
                <a:latin typeface="Quicksand Light" panose="00000400000000000000" pitchFamily="2" charset="0"/>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2800" b="1" dirty="0">
                <a:solidFill>
                  <a:srgbClr val="002060"/>
                </a:solidFill>
                <a:latin typeface="Montserrat"/>
              </a:rPr>
              <a:t>BUSINESS OS</a:t>
            </a:r>
          </a:p>
        </p:txBody>
      </p:sp>
      <p:sp>
        <p:nvSpPr>
          <p:cNvPr id="82" name="标题 1">
            <a:extLst>
              <a:ext uri="{FF2B5EF4-FFF2-40B4-BE49-F238E27FC236}">
                <a16:creationId xmlns:a16="http://schemas.microsoft.com/office/drawing/2014/main" id="{DDD98110-6FB8-999D-2493-13D2FC3E05FA}"/>
              </a:ext>
            </a:extLst>
          </p:cNvPr>
          <p:cNvSpPr txBox="1"/>
          <p:nvPr/>
        </p:nvSpPr>
        <p:spPr>
          <a:xfrm>
            <a:off x="12040908" y="-9028"/>
            <a:ext cx="181572" cy="6887347"/>
          </a:xfrm>
          <a:custGeom>
            <a:avLst/>
            <a:gdLst>
              <a:gd name="connsiteX0" fmla="*/ 3261380 w 5957407"/>
              <a:gd name="connsiteY0" fmla="*/ 0 h 6858000"/>
              <a:gd name="connsiteX1" fmla="*/ 3482457 w 5957407"/>
              <a:gd name="connsiteY1" fmla="*/ 0 h 6858000"/>
              <a:gd name="connsiteX2" fmla="*/ 3761252 w 5957407"/>
              <a:gd name="connsiteY2" fmla="*/ 0 h 6858000"/>
              <a:gd name="connsiteX3" fmla="*/ 3982329 w 5957407"/>
              <a:gd name="connsiteY3" fmla="*/ 0 h 6858000"/>
              <a:gd name="connsiteX4" fmla="*/ 5597235 w 5957407"/>
              <a:gd name="connsiteY4" fmla="*/ 0 h 6858000"/>
              <a:gd name="connsiteX5" fmla="*/ 5957407 w 5957407"/>
              <a:gd name="connsiteY5" fmla="*/ 0 h 6858000"/>
              <a:gd name="connsiteX6" fmla="*/ 5957407 w 5957407"/>
              <a:gd name="connsiteY6" fmla="*/ 6858000 h 6858000"/>
              <a:gd name="connsiteX7" fmla="*/ 0 w 5957407"/>
              <a:gd name="connsiteY7" fmla="*/ 6858000 h 6858000"/>
              <a:gd name="connsiteX8" fmla="*/ 23538 w 5957407"/>
              <a:gd name="connsiteY8" fmla="*/ 6774015 h 6858000"/>
              <a:gd name="connsiteX9" fmla="*/ 2090104 w 5957407"/>
              <a:gd name="connsiteY9" fmla="*/ 832701 h 6858000"/>
              <a:gd name="connsiteX10" fmla="*/ 3261380 w 5957407"/>
              <a:gd name="connsiteY10" fmla="*/ 0 h 6858000"/>
            </a:gdLst>
            <a:ahLst/>
            <a:cxnLst/>
            <a:rect l="l" t="t" r="r" b="b"/>
            <a:pathLst>
              <a:path w="5957407" h="6858000">
                <a:moveTo>
                  <a:pt x="3261380" y="0"/>
                </a:moveTo>
                <a:lnTo>
                  <a:pt x="3482457" y="0"/>
                </a:lnTo>
                <a:lnTo>
                  <a:pt x="3761252" y="0"/>
                </a:lnTo>
                <a:lnTo>
                  <a:pt x="3982329" y="0"/>
                </a:lnTo>
                <a:lnTo>
                  <a:pt x="5597235" y="0"/>
                </a:lnTo>
                <a:lnTo>
                  <a:pt x="5957407" y="0"/>
                </a:lnTo>
                <a:lnTo>
                  <a:pt x="5957407" y="6858000"/>
                </a:lnTo>
                <a:lnTo>
                  <a:pt x="0" y="6858000"/>
                </a:lnTo>
                <a:lnTo>
                  <a:pt x="23538" y="6774015"/>
                </a:lnTo>
                <a:lnTo>
                  <a:pt x="2090104" y="832701"/>
                </a:lnTo>
                <a:cubicBezTo>
                  <a:pt x="2263599" y="333914"/>
                  <a:pt x="2733279" y="0"/>
                  <a:pt x="3261380" y="0"/>
                </a:cubicBezTo>
                <a:close/>
              </a:path>
            </a:pathLst>
          </a:custGeom>
          <a:solidFill>
            <a:srgbClr val="112D85"/>
          </a:solidFill>
          <a:ln w="12700" cap="sq">
            <a:noFill/>
            <a:miter/>
          </a:ln>
        </p:spPr>
        <p:txBody>
          <a:bodyPr vert="horz" wrap="square"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000000"/>
              </a:solidFill>
              <a:effectLst/>
              <a:uLnTx/>
              <a:uFillTx/>
              <a:latin typeface="等线" panose="020F0502020204030204"/>
              <a:ea typeface="等线" panose="02010600030101010101" pitchFamily="2" charset="-122"/>
              <a:cs typeface="+mn-cs"/>
            </a:endParaRPr>
          </a:p>
        </p:txBody>
      </p:sp>
      <p:sp>
        <p:nvSpPr>
          <p:cNvPr id="27" name="Rectangle 26">
            <a:extLst>
              <a:ext uri="{FF2B5EF4-FFF2-40B4-BE49-F238E27FC236}">
                <a16:creationId xmlns:a16="http://schemas.microsoft.com/office/drawing/2014/main" id="{8D5AC9C8-D31C-3952-2BF2-E923DBAC30F9}"/>
              </a:ext>
            </a:extLst>
          </p:cNvPr>
          <p:cNvSpPr/>
          <p:nvPr/>
        </p:nvSpPr>
        <p:spPr>
          <a:xfrm>
            <a:off x="-7184" y="-12700"/>
            <a:ext cx="346698" cy="68707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等线" panose="020F0502020204030204"/>
              <a:ea typeface="+mn-ea"/>
              <a:cs typeface="+mn-cs"/>
            </a:endParaRPr>
          </a:p>
        </p:txBody>
      </p:sp>
      <p:sp>
        <p:nvSpPr>
          <p:cNvPr id="24" name="Footer Placeholder 3">
            <a:extLst>
              <a:ext uri="{FF2B5EF4-FFF2-40B4-BE49-F238E27FC236}">
                <a16:creationId xmlns:a16="http://schemas.microsoft.com/office/drawing/2014/main" id="{980F704D-DC4F-154D-CF49-CC61D1743C5B}"/>
              </a:ext>
            </a:extLst>
          </p:cNvPr>
          <p:cNvSpPr>
            <a:spLocks noGrp="1"/>
          </p:cNvSpPr>
          <p:nvPr/>
        </p:nvSpPr>
        <p:spPr>
          <a:xfrm>
            <a:off x="3075362" y="6525532"/>
            <a:ext cx="6067319" cy="365125"/>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tint val="75000"/>
                  </a:srgbClr>
                </a:solidFill>
                <a:effectLst/>
                <a:uLnTx/>
                <a:uFillTx/>
                <a:latin typeface="Aptos"/>
                <a:ea typeface="+mn-ea"/>
                <a:cs typeface="+mn-cs"/>
              </a:rPr>
              <a:t>© </a:t>
            </a:r>
            <a:r>
              <a:rPr kumimoji="0" lang="en-IN" sz="800" b="0" i="0" u="none" strike="noStrike" kern="1200" cap="none" spc="0" normalizeH="0" baseline="0" noProof="0" dirty="0">
                <a:ln>
                  <a:noFill/>
                </a:ln>
                <a:solidFill>
                  <a:srgbClr val="FFFFFF">
                    <a:lumMod val="50000"/>
                  </a:srgbClr>
                </a:solidFill>
                <a:effectLst/>
                <a:uLnTx/>
                <a:uFillTx/>
                <a:latin typeface="Aptos"/>
                <a:ea typeface="+mn-ea"/>
                <a:cs typeface="+mn-cs"/>
              </a:rPr>
              <a:t>Copyright Saints and Masters. All rights reserved. No part of this presentation may be reproduced in part or full</a:t>
            </a:r>
            <a:endParaRPr kumimoji="0" lang="en-IN" sz="800" b="0" i="0" u="none" strike="noStrike" kern="1200" cap="none" spc="0" normalizeH="0" baseline="0" noProof="0" dirty="0">
              <a:ln>
                <a:noFill/>
              </a:ln>
              <a:solidFill>
                <a:srgbClr val="000000">
                  <a:tint val="75000"/>
                </a:srgbClr>
              </a:solidFill>
              <a:effectLst/>
              <a:uLnTx/>
              <a:uFillTx/>
              <a:latin typeface="Aptos"/>
              <a:ea typeface="+mn-ea"/>
              <a:cs typeface="+mn-cs"/>
            </a:endParaRPr>
          </a:p>
        </p:txBody>
      </p:sp>
      <p:pic>
        <p:nvPicPr>
          <p:cNvPr id="2" name="Picture 1">
            <a:extLst>
              <a:ext uri="{FF2B5EF4-FFF2-40B4-BE49-F238E27FC236}">
                <a16:creationId xmlns:a16="http://schemas.microsoft.com/office/drawing/2014/main" id="{20D93E8D-8423-5D45-A202-B79C248CBCF3}"/>
              </a:ext>
            </a:extLst>
          </p:cNvPr>
          <p:cNvPicPr>
            <a:picLocks noChangeAspect="1"/>
          </p:cNvPicPr>
          <p:nvPr/>
        </p:nvPicPr>
        <p:blipFill>
          <a:blip r:embed="rId2"/>
          <a:stretch>
            <a:fillRect/>
          </a:stretch>
        </p:blipFill>
        <p:spPr>
          <a:xfrm>
            <a:off x="10415203" y="189040"/>
            <a:ext cx="1450323" cy="452304"/>
          </a:xfrm>
          <a:prstGeom prst="rect">
            <a:avLst/>
          </a:prstGeom>
        </p:spPr>
      </p:pic>
      <p:sp>
        <p:nvSpPr>
          <p:cNvPr id="3" name="TextBox 2">
            <a:extLst>
              <a:ext uri="{FF2B5EF4-FFF2-40B4-BE49-F238E27FC236}">
                <a16:creationId xmlns:a16="http://schemas.microsoft.com/office/drawing/2014/main" id="{3B55082F-A30A-F5A9-0738-CEECB1CEE10F}"/>
              </a:ext>
            </a:extLst>
          </p:cNvPr>
          <p:cNvSpPr txBox="1"/>
          <p:nvPr/>
        </p:nvSpPr>
        <p:spPr>
          <a:xfrm>
            <a:off x="739409" y="641405"/>
            <a:ext cx="10179467" cy="339452"/>
          </a:xfrm>
          <a:prstGeom prst="rect">
            <a:avLst/>
          </a:prstGeom>
          <a:noFill/>
        </p:spPr>
        <p:txBody>
          <a:bodyPr wrap="square">
            <a:spAutoFit/>
          </a:bodyPr>
          <a:lstStyle/>
          <a:p>
            <a:pPr>
              <a:lnSpc>
                <a:spcPct val="149948"/>
              </a:lnSpc>
            </a:pPr>
            <a:r>
              <a:rPr lang="en-US" sz="1200" b="1" dirty="0">
                <a:latin typeface="Montserrat Light"/>
                <a:sym typeface="Open Sans"/>
              </a:rPr>
              <a:t>Run the entire enterprise on one unified, intelligent business platform.</a:t>
            </a:r>
            <a:endParaRPr lang="en-US" sz="1200" b="1" dirty="0">
              <a:latin typeface="Montserrat Light"/>
            </a:endParaRPr>
          </a:p>
        </p:txBody>
      </p:sp>
      <p:pic>
        <p:nvPicPr>
          <p:cNvPr id="4" name="Google Shape;87;p13" descr="image.png">
            <a:extLst>
              <a:ext uri="{FF2B5EF4-FFF2-40B4-BE49-F238E27FC236}">
                <a16:creationId xmlns:a16="http://schemas.microsoft.com/office/drawing/2014/main" id="{FB17BE7B-FD1A-B5BC-643F-065FCE3542D9}"/>
              </a:ext>
            </a:extLst>
          </p:cNvPr>
          <p:cNvPicPr preferRelativeResize="0"/>
          <p:nvPr/>
        </p:nvPicPr>
        <p:blipFill rotWithShape="1">
          <a:blip r:embed="rId3">
            <a:alphaModFix/>
          </a:blip>
          <a:srcRect/>
          <a:stretch/>
        </p:blipFill>
        <p:spPr>
          <a:xfrm>
            <a:off x="665711" y="1532974"/>
            <a:ext cx="2590800" cy="3151789"/>
          </a:xfrm>
          <a:prstGeom prst="rect">
            <a:avLst/>
          </a:prstGeom>
          <a:noFill/>
          <a:ln>
            <a:noFill/>
          </a:ln>
        </p:spPr>
      </p:pic>
      <p:pic>
        <p:nvPicPr>
          <p:cNvPr id="6" name="Google Shape;88;p13" descr="image.png">
            <a:extLst>
              <a:ext uri="{FF2B5EF4-FFF2-40B4-BE49-F238E27FC236}">
                <a16:creationId xmlns:a16="http://schemas.microsoft.com/office/drawing/2014/main" id="{EB718101-FB04-E1C2-D534-1B18363BEEF8}"/>
              </a:ext>
            </a:extLst>
          </p:cNvPr>
          <p:cNvPicPr preferRelativeResize="0"/>
          <p:nvPr/>
        </p:nvPicPr>
        <p:blipFill rotWithShape="1">
          <a:blip r:embed="rId3">
            <a:alphaModFix/>
          </a:blip>
          <a:srcRect/>
          <a:stretch/>
        </p:blipFill>
        <p:spPr>
          <a:xfrm>
            <a:off x="3485111" y="1532974"/>
            <a:ext cx="2590800" cy="3151789"/>
          </a:xfrm>
          <a:prstGeom prst="rect">
            <a:avLst/>
          </a:prstGeom>
          <a:noFill/>
          <a:ln>
            <a:noFill/>
          </a:ln>
        </p:spPr>
      </p:pic>
      <p:pic>
        <p:nvPicPr>
          <p:cNvPr id="7" name="Google Shape;89;p13" descr="image.png">
            <a:extLst>
              <a:ext uri="{FF2B5EF4-FFF2-40B4-BE49-F238E27FC236}">
                <a16:creationId xmlns:a16="http://schemas.microsoft.com/office/drawing/2014/main" id="{CF299A23-3350-F9DA-9DEB-11432A54BDDF}"/>
              </a:ext>
            </a:extLst>
          </p:cNvPr>
          <p:cNvPicPr preferRelativeResize="0"/>
          <p:nvPr/>
        </p:nvPicPr>
        <p:blipFill rotWithShape="1">
          <a:blip r:embed="rId3">
            <a:alphaModFix/>
          </a:blip>
          <a:srcRect/>
          <a:stretch/>
        </p:blipFill>
        <p:spPr>
          <a:xfrm>
            <a:off x="6304511" y="1532974"/>
            <a:ext cx="2590800" cy="3151789"/>
          </a:xfrm>
          <a:prstGeom prst="rect">
            <a:avLst/>
          </a:prstGeom>
          <a:noFill/>
          <a:ln>
            <a:noFill/>
          </a:ln>
        </p:spPr>
      </p:pic>
      <p:pic>
        <p:nvPicPr>
          <p:cNvPr id="8" name="Google Shape;90;p13" descr="image.png">
            <a:extLst>
              <a:ext uri="{FF2B5EF4-FFF2-40B4-BE49-F238E27FC236}">
                <a16:creationId xmlns:a16="http://schemas.microsoft.com/office/drawing/2014/main" id="{24C24CDB-E4C6-5E1D-1F92-2AE3FA0377FD}"/>
              </a:ext>
            </a:extLst>
          </p:cNvPr>
          <p:cNvPicPr preferRelativeResize="0"/>
          <p:nvPr/>
        </p:nvPicPr>
        <p:blipFill rotWithShape="1">
          <a:blip r:embed="rId3">
            <a:alphaModFix/>
          </a:blip>
          <a:srcRect/>
          <a:stretch/>
        </p:blipFill>
        <p:spPr>
          <a:xfrm>
            <a:off x="9123911" y="1532974"/>
            <a:ext cx="2590800" cy="3151789"/>
          </a:xfrm>
          <a:prstGeom prst="rect">
            <a:avLst/>
          </a:prstGeom>
          <a:noFill/>
          <a:ln>
            <a:noFill/>
          </a:ln>
        </p:spPr>
      </p:pic>
      <p:sp>
        <p:nvSpPr>
          <p:cNvPr id="9" name="Google Shape;100;p13">
            <a:extLst>
              <a:ext uri="{FF2B5EF4-FFF2-40B4-BE49-F238E27FC236}">
                <a16:creationId xmlns:a16="http://schemas.microsoft.com/office/drawing/2014/main" id="{E1554715-20CD-1D79-4C32-492032E1B403}"/>
              </a:ext>
            </a:extLst>
          </p:cNvPr>
          <p:cNvSpPr/>
          <p:nvPr/>
        </p:nvSpPr>
        <p:spPr>
          <a:xfrm>
            <a:off x="675236" y="1542499"/>
            <a:ext cx="2571750" cy="57150"/>
          </a:xfrm>
          <a:prstGeom prst="rect">
            <a:avLst/>
          </a:prstGeom>
          <a:solidFill>
            <a:srgbClr val="ED4F4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Montserrat" panose="00000500000000000000" pitchFamily="2" charset="0"/>
              <a:ea typeface="Calibri"/>
              <a:cs typeface="Calibri"/>
              <a:sym typeface="Calibri"/>
            </a:endParaRPr>
          </a:p>
        </p:txBody>
      </p:sp>
      <p:pic>
        <p:nvPicPr>
          <p:cNvPr id="10" name="Google Shape;101;p13" descr="image.png">
            <a:extLst>
              <a:ext uri="{FF2B5EF4-FFF2-40B4-BE49-F238E27FC236}">
                <a16:creationId xmlns:a16="http://schemas.microsoft.com/office/drawing/2014/main" id="{EDD9CF68-86CD-400C-27E2-006BF27FEE7B}"/>
              </a:ext>
            </a:extLst>
          </p:cNvPr>
          <p:cNvPicPr preferRelativeResize="0"/>
          <p:nvPr/>
        </p:nvPicPr>
        <p:blipFill rotWithShape="1">
          <a:blip r:embed="rId4">
            <a:alphaModFix/>
          </a:blip>
          <a:srcRect/>
          <a:stretch/>
        </p:blipFill>
        <p:spPr>
          <a:xfrm>
            <a:off x="903836" y="1771099"/>
            <a:ext cx="457200" cy="457200"/>
          </a:xfrm>
          <a:prstGeom prst="rect">
            <a:avLst/>
          </a:prstGeom>
          <a:noFill/>
          <a:ln>
            <a:noFill/>
          </a:ln>
        </p:spPr>
      </p:pic>
      <p:sp>
        <p:nvSpPr>
          <p:cNvPr id="11" name="Google Shape;102;p13">
            <a:extLst>
              <a:ext uri="{FF2B5EF4-FFF2-40B4-BE49-F238E27FC236}">
                <a16:creationId xmlns:a16="http://schemas.microsoft.com/office/drawing/2014/main" id="{A567FE9C-C1F7-44B6-1248-04D3B9348AB9}"/>
              </a:ext>
            </a:extLst>
          </p:cNvPr>
          <p:cNvSpPr txBox="1"/>
          <p:nvPr/>
        </p:nvSpPr>
        <p:spPr>
          <a:xfrm>
            <a:off x="903836" y="2380699"/>
            <a:ext cx="2114550" cy="20955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350" b="1" i="0" u="none" strike="noStrike" cap="none">
                <a:solidFill>
                  <a:srgbClr val="1E293B"/>
                </a:solidFill>
                <a:latin typeface="Montserrat" panose="00000500000000000000" pitchFamily="2" charset="0"/>
                <a:ea typeface="Rubik"/>
                <a:cs typeface="Rubik"/>
                <a:sym typeface="Rubik"/>
              </a:rPr>
              <a:t>Customer Experience</a:t>
            </a:r>
            <a:endParaRPr>
              <a:latin typeface="Montserrat" panose="00000500000000000000" pitchFamily="2" charset="0"/>
            </a:endParaRPr>
          </a:p>
        </p:txBody>
      </p:sp>
      <p:sp>
        <p:nvSpPr>
          <p:cNvPr id="12" name="Google Shape;103;p13">
            <a:extLst>
              <a:ext uri="{FF2B5EF4-FFF2-40B4-BE49-F238E27FC236}">
                <a16:creationId xmlns:a16="http://schemas.microsoft.com/office/drawing/2014/main" id="{9DCE8F2E-77E1-D32E-AB39-B26CF0083922}"/>
              </a:ext>
            </a:extLst>
          </p:cNvPr>
          <p:cNvSpPr txBox="1"/>
          <p:nvPr/>
        </p:nvSpPr>
        <p:spPr>
          <a:xfrm>
            <a:off x="903836" y="2666449"/>
            <a:ext cx="2114550" cy="420115"/>
          </a:xfrm>
          <a:prstGeom prst="rect">
            <a:avLst/>
          </a:prstGeom>
          <a:noFill/>
          <a:ln>
            <a:noFill/>
          </a:ln>
        </p:spPr>
        <p:txBody>
          <a:bodyPr spcFirstLastPara="1" wrap="square" lIns="0" tIns="0" rIns="0" bIns="0" anchor="t" anchorCtr="0">
            <a:spAutoFit/>
          </a:bodyPr>
          <a:lstStyle/>
          <a:p>
            <a:pPr marL="0" marR="0" lvl="0" indent="0" algn="l" rtl="0">
              <a:lnSpc>
                <a:spcPct val="139897"/>
              </a:lnSpc>
              <a:spcBef>
                <a:spcPts val="0"/>
              </a:spcBef>
              <a:spcAft>
                <a:spcPts val="0"/>
              </a:spcAft>
              <a:buNone/>
            </a:pPr>
            <a:r>
              <a:rPr lang="en-US" sz="975" b="0" i="0" u="none" strike="noStrike" cap="none" dirty="0">
                <a:solidFill>
                  <a:srgbClr val="64748B"/>
                </a:solidFill>
                <a:latin typeface="Montserrat" panose="00000500000000000000" pitchFamily="2" charset="0"/>
                <a:ea typeface="Nunito Sans"/>
                <a:cs typeface="Nunito Sans"/>
                <a:sym typeface="Nunito Sans"/>
              </a:rPr>
              <a:t>Unified journey from anonymous visitor to loyal advocate.</a:t>
            </a:r>
            <a:endParaRPr dirty="0">
              <a:latin typeface="Montserrat" panose="00000500000000000000" pitchFamily="2" charset="0"/>
            </a:endParaRPr>
          </a:p>
        </p:txBody>
      </p:sp>
      <p:sp>
        <p:nvSpPr>
          <p:cNvPr id="13" name="Google Shape;104;p13">
            <a:extLst>
              <a:ext uri="{FF2B5EF4-FFF2-40B4-BE49-F238E27FC236}">
                <a16:creationId xmlns:a16="http://schemas.microsoft.com/office/drawing/2014/main" id="{A379B403-C54C-A3FB-10D7-07561A6F2621}"/>
              </a:ext>
            </a:extLst>
          </p:cNvPr>
          <p:cNvSpPr/>
          <p:nvPr/>
        </p:nvSpPr>
        <p:spPr>
          <a:xfrm>
            <a:off x="3494636" y="1542499"/>
            <a:ext cx="2571750" cy="57150"/>
          </a:xfrm>
          <a:prstGeom prst="rect">
            <a:avLst/>
          </a:prstGeom>
          <a:solidFill>
            <a:srgbClr val="45C46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Montserrat" panose="00000500000000000000" pitchFamily="2" charset="0"/>
              <a:ea typeface="Calibri"/>
              <a:cs typeface="Calibri"/>
              <a:sym typeface="Calibri"/>
            </a:endParaRPr>
          </a:p>
        </p:txBody>
      </p:sp>
      <p:pic>
        <p:nvPicPr>
          <p:cNvPr id="14" name="Google Shape;105;p13" descr="image.png">
            <a:extLst>
              <a:ext uri="{FF2B5EF4-FFF2-40B4-BE49-F238E27FC236}">
                <a16:creationId xmlns:a16="http://schemas.microsoft.com/office/drawing/2014/main" id="{9948A389-7122-CA80-7374-9686F89468CE}"/>
              </a:ext>
            </a:extLst>
          </p:cNvPr>
          <p:cNvPicPr preferRelativeResize="0"/>
          <p:nvPr/>
        </p:nvPicPr>
        <p:blipFill rotWithShape="1">
          <a:blip r:embed="rId5">
            <a:alphaModFix/>
          </a:blip>
          <a:srcRect/>
          <a:stretch/>
        </p:blipFill>
        <p:spPr>
          <a:xfrm>
            <a:off x="3723236" y="1771099"/>
            <a:ext cx="457200" cy="457200"/>
          </a:xfrm>
          <a:prstGeom prst="rect">
            <a:avLst/>
          </a:prstGeom>
          <a:noFill/>
          <a:ln>
            <a:noFill/>
          </a:ln>
        </p:spPr>
      </p:pic>
      <p:sp>
        <p:nvSpPr>
          <p:cNvPr id="15" name="Google Shape;106;p13">
            <a:extLst>
              <a:ext uri="{FF2B5EF4-FFF2-40B4-BE49-F238E27FC236}">
                <a16:creationId xmlns:a16="http://schemas.microsoft.com/office/drawing/2014/main" id="{98914A7A-FE81-FFF6-69D8-8B445FC2119E}"/>
              </a:ext>
            </a:extLst>
          </p:cNvPr>
          <p:cNvSpPr txBox="1"/>
          <p:nvPr/>
        </p:nvSpPr>
        <p:spPr>
          <a:xfrm>
            <a:off x="3723236" y="2380699"/>
            <a:ext cx="2114550" cy="20955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350" b="1" i="0" u="none" strike="noStrike" cap="none">
                <a:solidFill>
                  <a:srgbClr val="1E293B"/>
                </a:solidFill>
                <a:latin typeface="Montserrat" panose="00000500000000000000" pitchFamily="2" charset="0"/>
                <a:ea typeface="Rubik"/>
                <a:cs typeface="Rubik"/>
                <a:sym typeface="Rubik"/>
              </a:rPr>
              <a:t>Finance &amp; Ops</a:t>
            </a:r>
            <a:endParaRPr>
              <a:latin typeface="Montserrat" panose="00000500000000000000" pitchFamily="2" charset="0"/>
            </a:endParaRPr>
          </a:p>
        </p:txBody>
      </p:sp>
      <p:sp>
        <p:nvSpPr>
          <p:cNvPr id="16" name="Google Shape;107;p13">
            <a:extLst>
              <a:ext uri="{FF2B5EF4-FFF2-40B4-BE49-F238E27FC236}">
                <a16:creationId xmlns:a16="http://schemas.microsoft.com/office/drawing/2014/main" id="{1D917A7B-FB11-2314-235F-35F9120157B5}"/>
              </a:ext>
            </a:extLst>
          </p:cNvPr>
          <p:cNvSpPr txBox="1"/>
          <p:nvPr/>
        </p:nvSpPr>
        <p:spPr>
          <a:xfrm>
            <a:off x="3723236" y="2666449"/>
            <a:ext cx="2114550" cy="420115"/>
          </a:xfrm>
          <a:prstGeom prst="rect">
            <a:avLst/>
          </a:prstGeom>
          <a:noFill/>
          <a:ln>
            <a:noFill/>
          </a:ln>
        </p:spPr>
        <p:txBody>
          <a:bodyPr spcFirstLastPara="1" wrap="square" lIns="0" tIns="0" rIns="0" bIns="0" anchor="t" anchorCtr="0">
            <a:spAutoFit/>
          </a:bodyPr>
          <a:lstStyle/>
          <a:p>
            <a:pPr marL="0" marR="0" lvl="0" indent="0" algn="l" rtl="0">
              <a:lnSpc>
                <a:spcPct val="139897"/>
              </a:lnSpc>
              <a:spcBef>
                <a:spcPts val="0"/>
              </a:spcBef>
              <a:spcAft>
                <a:spcPts val="0"/>
              </a:spcAft>
              <a:buNone/>
            </a:pPr>
            <a:r>
              <a:rPr lang="en-US" sz="975" b="0" i="0" u="none" strike="noStrike" cap="none">
                <a:solidFill>
                  <a:srgbClr val="64748B"/>
                </a:solidFill>
                <a:latin typeface="Montserrat" panose="00000500000000000000" pitchFamily="2" charset="0"/>
                <a:ea typeface="Nunito Sans"/>
                <a:cs typeface="Nunito Sans"/>
                <a:sym typeface="Nunito Sans"/>
              </a:rPr>
              <a:t>Back-office efficiency with global tax compliance.</a:t>
            </a:r>
            <a:endParaRPr>
              <a:latin typeface="Montserrat" panose="00000500000000000000" pitchFamily="2" charset="0"/>
            </a:endParaRPr>
          </a:p>
        </p:txBody>
      </p:sp>
      <p:sp>
        <p:nvSpPr>
          <p:cNvPr id="17" name="Google Shape;108;p13">
            <a:extLst>
              <a:ext uri="{FF2B5EF4-FFF2-40B4-BE49-F238E27FC236}">
                <a16:creationId xmlns:a16="http://schemas.microsoft.com/office/drawing/2014/main" id="{E224C20E-3C21-3CFA-362C-4133F632DB57}"/>
              </a:ext>
            </a:extLst>
          </p:cNvPr>
          <p:cNvSpPr/>
          <p:nvPr/>
        </p:nvSpPr>
        <p:spPr>
          <a:xfrm>
            <a:off x="6314036" y="1542499"/>
            <a:ext cx="2571750" cy="57150"/>
          </a:xfrm>
          <a:prstGeom prst="rect">
            <a:avLst/>
          </a:prstGeom>
          <a:solidFill>
            <a:srgbClr val="FFBC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Montserrat" panose="00000500000000000000" pitchFamily="2" charset="0"/>
              <a:ea typeface="Calibri"/>
              <a:cs typeface="Calibri"/>
              <a:sym typeface="Calibri"/>
            </a:endParaRPr>
          </a:p>
        </p:txBody>
      </p:sp>
      <p:pic>
        <p:nvPicPr>
          <p:cNvPr id="18" name="Google Shape;109;p13" descr="image.png">
            <a:extLst>
              <a:ext uri="{FF2B5EF4-FFF2-40B4-BE49-F238E27FC236}">
                <a16:creationId xmlns:a16="http://schemas.microsoft.com/office/drawing/2014/main" id="{8BF1D3B8-081B-B889-CBAF-88082B67EF9B}"/>
              </a:ext>
            </a:extLst>
          </p:cNvPr>
          <p:cNvPicPr preferRelativeResize="0"/>
          <p:nvPr/>
        </p:nvPicPr>
        <p:blipFill rotWithShape="1">
          <a:blip r:embed="rId6">
            <a:alphaModFix/>
          </a:blip>
          <a:srcRect/>
          <a:stretch/>
        </p:blipFill>
        <p:spPr>
          <a:xfrm>
            <a:off x="6542636" y="1771099"/>
            <a:ext cx="457200" cy="457200"/>
          </a:xfrm>
          <a:prstGeom prst="rect">
            <a:avLst/>
          </a:prstGeom>
          <a:noFill/>
          <a:ln>
            <a:noFill/>
          </a:ln>
        </p:spPr>
      </p:pic>
      <p:sp>
        <p:nvSpPr>
          <p:cNvPr id="19" name="Google Shape;110;p13">
            <a:extLst>
              <a:ext uri="{FF2B5EF4-FFF2-40B4-BE49-F238E27FC236}">
                <a16:creationId xmlns:a16="http://schemas.microsoft.com/office/drawing/2014/main" id="{02748463-4FB6-F350-99D8-EB9082E5ECF8}"/>
              </a:ext>
            </a:extLst>
          </p:cNvPr>
          <p:cNvSpPr txBox="1"/>
          <p:nvPr/>
        </p:nvSpPr>
        <p:spPr>
          <a:xfrm>
            <a:off x="6542636" y="2380699"/>
            <a:ext cx="2114550" cy="20955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350" b="1" i="0" u="none" strike="noStrike" cap="none" dirty="0">
                <a:solidFill>
                  <a:srgbClr val="1E293B"/>
                </a:solidFill>
                <a:latin typeface="Montserrat" panose="00000500000000000000" pitchFamily="2" charset="0"/>
                <a:ea typeface="Rubik"/>
                <a:cs typeface="Rubik"/>
                <a:sym typeface="Rubik"/>
              </a:rPr>
              <a:t>Collab &amp; HR</a:t>
            </a:r>
            <a:endParaRPr dirty="0">
              <a:latin typeface="Montserrat" panose="00000500000000000000" pitchFamily="2" charset="0"/>
            </a:endParaRPr>
          </a:p>
        </p:txBody>
      </p:sp>
      <p:sp>
        <p:nvSpPr>
          <p:cNvPr id="20" name="Google Shape;111;p13">
            <a:extLst>
              <a:ext uri="{FF2B5EF4-FFF2-40B4-BE49-F238E27FC236}">
                <a16:creationId xmlns:a16="http://schemas.microsoft.com/office/drawing/2014/main" id="{8F6E6953-FA3A-31EE-5A33-ECB430DCAF82}"/>
              </a:ext>
            </a:extLst>
          </p:cNvPr>
          <p:cNvSpPr txBox="1"/>
          <p:nvPr/>
        </p:nvSpPr>
        <p:spPr>
          <a:xfrm>
            <a:off x="6542636" y="2666449"/>
            <a:ext cx="2114550" cy="420115"/>
          </a:xfrm>
          <a:prstGeom prst="rect">
            <a:avLst/>
          </a:prstGeom>
          <a:noFill/>
          <a:ln>
            <a:noFill/>
          </a:ln>
        </p:spPr>
        <p:txBody>
          <a:bodyPr spcFirstLastPara="1" wrap="square" lIns="0" tIns="0" rIns="0" bIns="0" anchor="t" anchorCtr="0">
            <a:spAutoFit/>
          </a:bodyPr>
          <a:lstStyle/>
          <a:p>
            <a:pPr marL="0" marR="0" lvl="0" indent="0" algn="l" rtl="0">
              <a:lnSpc>
                <a:spcPct val="139897"/>
              </a:lnSpc>
              <a:spcBef>
                <a:spcPts val="0"/>
              </a:spcBef>
              <a:spcAft>
                <a:spcPts val="0"/>
              </a:spcAft>
              <a:buNone/>
            </a:pPr>
            <a:r>
              <a:rPr lang="en-US" sz="975" b="0" i="0" u="none" strike="noStrike" cap="none">
                <a:solidFill>
                  <a:srgbClr val="64748B"/>
                </a:solidFill>
                <a:latin typeface="Montserrat" panose="00000500000000000000" pitchFamily="2" charset="0"/>
                <a:ea typeface="Nunito Sans"/>
                <a:cs typeface="Nunito Sans"/>
                <a:sym typeface="Nunito Sans"/>
              </a:rPr>
              <a:t>Empowering talent from hiring to retirement.</a:t>
            </a:r>
            <a:endParaRPr>
              <a:latin typeface="Montserrat" panose="00000500000000000000" pitchFamily="2" charset="0"/>
            </a:endParaRPr>
          </a:p>
        </p:txBody>
      </p:sp>
      <p:sp>
        <p:nvSpPr>
          <p:cNvPr id="21" name="Google Shape;112;p13">
            <a:extLst>
              <a:ext uri="{FF2B5EF4-FFF2-40B4-BE49-F238E27FC236}">
                <a16:creationId xmlns:a16="http://schemas.microsoft.com/office/drawing/2014/main" id="{0B00554E-BC56-8B17-16A5-08C95AF6F290}"/>
              </a:ext>
            </a:extLst>
          </p:cNvPr>
          <p:cNvSpPr/>
          <p:nvPr/>
        </p:nvSpPr>
        <p:spPr>
          <a:xfrm>
            <a:off x="9133436" y="1542499"/>
            <a:ext cx="2571750" cy="57150"/>
          </a:xfrm>
          <a:prstGeom prst="rect">
            <a:avLst/>
          </a:prstGeom>
          <a:solidFill>
            <a:srgbClr val="2DAA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Montserrat" panose="00000500000000000000" pitchFamily="2" charset="0"/>
              <a:ea typeface="Calibri"/>
              <a:cs typeface="Calibri"/>
              <a:sym typeface="Calibri"/>
            </a:endParaRPr>
          </a:p>
        </p:txBody>
      </p:sp>
      <p:pic>
        <p:nvPicPr>
          <p:cNvPr id="22" name="Google Shape;113;p13" descr="image.png">
            <a:extLst>
              <a:ext uri="{FF2B5EF4-FFF2-40B4-BE49-F238E27FC236}">
                <a16:creationId xmlns:a16="http://schemas.microsoft.com/office/drawing/2014/main" id="{1E7B0A4F-4691-5C6B-CD31-E459B691D534}"/>
              </a:ext>
            </a:extLst>
          </p:cNvPr>
          <p:cNvPicPr preferRelativeResize="0"/>
          <p:nvPr/>
        </p:nvPicPr>
        <p:blipFill rotWithShape="1">
          <a:blip r:embed="rId7">
            <a:alphaModFix/>
          </a:blip>
          <a:srcRect/>
          <a:stretch/>
        </p:blipFill>
        <p:spPr>
          <a:xfrm>
            <a:off x="9362036" y="1771099"/>
            <a:ext cx="457200" cy="457200"/>
          </a:xfrm>
          <a:prstGeom prst="rect">
            <a:avLst/>
          </a:prstGeom>
          <a:noFill/>
          <a:ln>
            <a:noFill/>
          </a:ln>
        </p:spPr>
      </p:pic>
      <p:sp>
        <p:nvSpPr>
          <p:cNvPr id="23" name="Google Shape;114;p13">
            <a:extLst>
              <a:ext uri="{FF2B5EF4-FFF2-40B4-BE49-F238E27FC236}">
                <a16:creationId xmlns:a16="http://schemas.microsoft.com/office/drawing/2014/main" id="{3F726F5F-B4C3-773B-E554-176E5DF0A7AE}"/>
              </a:ext>
            </a:extLst>
          </p:cNvPr>
          <p:cNvSpPr txBox="1"/>
          <p:nvPr/>
        </p:nvSpPr>
        <p:spPr>
          <a:xfrm>
            <a:off x="9362036" y="2380699"/>
            <a:ext cx="2114550" cy="20955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350" b="1" i="0" u="none" strike="noStrike" cap="none" dirty="0">
                <a:solidFill>
                  <a:srgbClr val="1E293B"/>
                </a:solidFill>
                <a:latin typeface="Montserrat" panose="00000500000000000000" pitchFamily="2" charset="0"/>
                <a:ea typeface="Rubik"/>
                <a:cs typeface="Rubik"/>
                <a:sym typeface="Rubik"/>
              </a:rPr>
              <a:t>IT, Support &amp; BI</a:t>
            </a:r>
            <a:endParaRPr dirty="0">
              <a:latin typeface="Montserrat" panose="00000500000000000000" pitchFamily="2" charset="0"/>
            </a:endParaRPr>
          </a:p>
        </p:txBody>
      </p:sp>
      <p:sp>
        <p:nvSpPr>
          <p:cNvPr id="25" name="Google Shape;115;p13">
            <a:extLst>
              <a:ext uri="{FF2B5EF4-FFF2-40B4-BE49-F238E27FC236}">
                <a16:creationId xmlns:a16="http://schemas.microsoft.com/office/drawing/2014/main" id="{C46B28E5-1128-9F31-ED12-76A820DF2425}"/>
              </a:ext>
            </a:extLst>
          </p:cNvPr>
          <p:cNvSpPr txBox="1"/>
          <p:nvPr/>
        </p:nvSpPr>
        <p:spPr>
          <a:xfrm>
            <a:off x="9362036" y="2666449"/>
            <a:ext cx="2114550" cy="420115"/>
          </a:xfrm>
          <a:prstGeom prst="rect">
            <a:avLst/>
          </a:prstGeom>
          <a:noFill/>
          <a:ln>
            <a:noFill/>
          </a:ln>
        </p:spPr>
        <p:txBody>
          <a:bodyPr spcFirstLastPara="1" wrap="square" lIns="0" tIns="0" rIns="0" bIns="0" anchor="t" anchorCtr="0">
            <a:spAutoFit/>
          </a:bodyPr>
          <a:lstStyle/>
          <a:p>
            <a:pPr marL="0" marR="0" lvl="0" indent="0" algn="l" rtl="0">
              <a:lnSpc>
                <a:spcPct val="139897"/>
              </a:lnSpc>
              <a:spcBef>
                <a:spcPts val="0"/>
              </a:spcBef>
              <a:spcAft>
                <a:spcPts val="0"/>
              </a:spcAft>
              <a:buNone/>
            </a:pPr>
            <a:r>
              <a:rPr lang="en-US" sz="975" b="0" i="0" u="none" strike="noStrike" cap="none">
                <a:solidFill>
                  <a:srgbClr val="64748B"/>
                </a:solidFill>
                <a:latin typeface="Montserrat" panose="00000500000000000000" pitchFamily="2" charset="0"/>
                <a:ea typeface="Nunito Sans"/>
                <a:cs typeface="Nunito Sans"/>
                <a:sym typeface="Nunito Sans"/>
              </a:rPr>
              <a:t>Extend capabilities with low-code &amp; custom apps.</a:t>
            </a:r>
            <a:endParaRPr>
              <a:latin typeface="Montserrat" panose="00000500000000000000" pitchFamily="2" charset="0"/>
            </a:endParaRPr>
          </a:p>
        </p:txBody>
      </p:sp>
      <p:pic>
        <p:nvPicPr>
          <p:cNvPr id="26" name="Google Shape;116;p13" descr="image.png">
            <a:extLst>
              <a:ext uri="{FF2B5EF4-FFF2-40B4-BE49-F238E27FC236}">
                <a16:creationId xmlns:a16="http://schemas.microsoft.com/office/drawing/2014/main" id="{6EDA58FF-5F80-262F-E110-16DB07E13CC7}"/>
              </a:ext>
            </a:extLst>
          </p:cNvPr>
          <p:cNvPicPr preferRelativeResize="0"/>
          <p:nvPr/>
        </p:nvPicPr>
        <p:blipFill rotWithShape="1">
          <a:blip r:embed="rId8">
            <a:alphaModFix/>
          </a:blip>
          <a:srcRect/>
          <a:stretch/>
        </p:blipFill>
        <p:spPr>
          <a:xfrm>
            <a:off x="1037186" y="1904449"/>
            <a:ext cx="190500" cy="190500"/>
          </a:xfrm>
          <a:prstGeom prst="rect">
            <a:avLst/>
          </a:prstGeom>
          <a:noFill/>
          <a:ln>
            <a:noFill/>
          </a:ln>
        </p:spPr>
      </p:pic>
      <p:pic>
        <p:nvPicPr>
          <p:cNvPr id="32" name="Google Shape;121;p13" descr="image.png">
            <a:extLst>
              <a:ext uri="{FF2B5EF4-FFF2-40B4-BE49-F238E27FC236}">
                <a16:creationId xmlns:a16="http://schemas.microsoft.com/office/drawing/2014/main" id="{BF145573-399A-56DD-814C-D9897431DAAF}"/>
              </a:ext>
            </a:extLst>
          </p:cNvPr>
          <p:cNvPicPr preferRelativeResize="0"/>
          <p:nvPr/>
        </p:nvPicPr>
        <p:blipFill rotWithShape="1">
          <a:blip r:embed="rId9">
            <a:alphaModFix/>
          </a:blip>
          <a:srcRect/>
          <a:stretch/>
        </p:blipFill>
        <p:spPr>
          <a:xfrm>
            <a:off x="3856586" y="1904449"/>
            <a:ext cx="190500" cy="190500"/>
          </a:xfrm>
          <a:prstGeom prst="rect">
            <a:avLst/>
          </a:prstGeom>
          <a:noFill/>
          <a:ln>
            <a:noFill/>
          </a:ln>
        </p:spPr>
      </p:pic>
      <p:pic>
        <p:nvPicPr>
          <p:cNvPr id="37" name="Google Shape;126;p13" descr="image.png">
            <a:extLst>
              <a:ext uri="{FF2B5EF4-FFF2-40B4-BE49-F238E27FC236}">
                <a16:creationId xmlns:a16="http://schemas.microsoft.com/office/drawing/2014/main" id="{70794D9A-C058-2F62-40E1-8E8AA496A09D}"/>
              </a:ext>
            </a:extLst>
          </p:cNvPr>
          <p:cNvPicPr preferRelativeResize="0"/>
          <p:nvPr/>
        </p:nvPicPr>
        <p:blipFill rotWithShape="1">
          <a:blip r:embed="rId10">
            <a:alphaModFix/>
          </a:blip>
          <a:srcRect/>
          <a:stretch/>
        </p:blipFill>
        <p:spPr>
          <a:xfrm>
            <a:off x="6652173" y="1904449"/>
            <a:ext cx="238125" cy="190500"/>
          </a:xfrm>
          <a:prstGeom prst="rect">
            <a:avLst/>
          </a:prstGeom>
          <a:noFill/>
          <a:ln>
            <a:noFill/>
          </a:ln>
        </p:spPr>
      </p:pic>
      <p:sp>
        <p:nvSpPr>
          <p:cNvPr id="56" name="Rectangle: Rounded Corners 55">
            <a:extLst>
              <a:ext uri="{FF2B5EF4-FFF2-40B4-BE49-F238E27FC236}">
                <a16:creationId xmlns:a16="http://schemas.microsoft.com/office/drawing/2014/main" id="{F9D58925-B7E1-21A1-DFD3-1768C20ED009}"/>
              </a:ext>
            </a:extLst>
          </p:cNvPr>
          <p:cNvSpPr/>
          <p:nvPr/>
        </p:nvSpPr>
        <p:spPr>
          <a:xfrm>
            <a:off x="581025" y="5292922"/>
            <a:ext cx="11039475" cy="913040"/>
          </a:xfrm>
          <a:prstGeom prst="round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2" name="Google Shape;131;p13" descr="image.png">
            <a:extLst>
              <a:ext uri="{FF2B5EF4-FFF2-40B4-BE49-F238E27FC236}">
                <a16:creationId xmlns:a16="http://schemas.microsoft.com/office/drawing/2014/main" id="{703DC922-433D-37BF-5496-CC371911CA39}"/>
              </a:ext>
            </a:extLst>
          </p:cNvPr>
          <p:cNvPicPr preferRelativeResize="0"/>
          <p:nvPr/>
        </p:nvPicPr>
        <p:blipFill rotWithShape="1">
          <a:blip r:embed="rId11">
            <a:alphaModFix/>
          </a:blip>
          <a:srcRect/>
          <a:stretch/>
        </p:blipFill>
        <p:spPr>
          <a:xfrm>
            <a:off x="9471573" y="1904449"/>
            <a:ext cx="238125" cy="190500"/>
          </a:xfrm>
          <a:prstGeom prst="rect">
            <a:avLst/>
          </a:prstGeom>
          <a:noFill/>
          <a:ln>
            <a:noFill/>
          </a:ln>
        </p:spPr>
      </p:pic>
      <p:sp>
        <p:nvSpPr>
          <p:cNvPr id="47" name="Google Shape;99;p13">
            <a:extLst>
              <a:ext uri="{FF2B5EF4-FFF2-40B4-BE49-F238E27FC236}">
                <a16:creationId xmlns:a16="http://schemas.microsoft.com/office/drawing/2014/main" id="{CAB19DFA-F14E-218F-0F8F-CEE4D273F73B}"/>
              </a:ext>
            </a:extLst>
          </p:cNvPr>
          <p:cNvSpPr txBox="1"/>
          <p:nvPr/>
        </p:nvSpPr>
        <p:spPr>
          <a:xfrm>
            <a:off x="952500" y="5540573"/>
            <a:ext cx="2857500" cy="48577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0" u="none" strike="noStrike" cap="none" dirty="0">
                <a:solidFill>
                  <a:srgbClr val="94A3B8"/>
                </a:solidFill>
                <a:latin typeface="Nunito Sans"/>
                <a:ea typeface="Nunito Sans"/>
                <a:cs typeface="Nunito Sans"/>
                <a:sym typeface="Nunito Sans"/>
              </a:rPr>
              <a:t>The Unified Core</a:t>
            </a:r>
            <a:r>
              <a:rPr lang="en-US" sz="1200" b="0" i="0" u="none" strike="noStrike" cap="none" dirty="0">
                <a:solidFill>
                  <a:srgbClr val="FFFFFF"/>
                </a:solidFill>
                <a:latin typeface="Nunito Sans"/>
                <a:ea typeface="Nunito Sans"/>
                <a:cs typeface="Nunito Sans"/>
                <a:sym typeface="Nunito Sans"/>
              </a:rPr>
              <a:t> </a:t>
            </a:r>
            <a:r>
              <a:rPr lang="en-US" sz="1200" b="1" i="0" u="none" strike="noStrike" cap="none" dirty="0">
                <a:solidFill>
                  <a:srgbClr val="FFFFFF"/>
                </a:solidFill>
                <a:latin typeface="Nunito Sans"/>
                <a:ea typeface="Nunito Sans"/>
                <a:cs typeface="Nunito Sans"/>
                <a:sym typeface="Nunito Sans"/>
              </a:rPr>
              <a:t>Operating System Services</a:t>
            </a:r>
            <a:endParaRPr dirty="0"/>
          </a:p>
        </p:txBody>
      </p:sp>
      <p:pic>
        <p:nvPicPr>
          <p:cNvPr id="48" name="Google Shape;135;p13" descr="image.png">
            <a:extLst>
              <a:ext uri="{FF2B5EF4-FFF2-40B4-BE49-F238E27FC236}">
                <a16:creationId xmlns:a16="http://schemas.microsoft.com/office/drawing/2014/main" id="{D1A720CE-5A63-BFCF-13FC-F7B414AF2D01}"/>
              </a:ext>
            </a:extLst>
          </p:cNvPr>
          <p:cNvPicPr preferRelativeResize="0"/>
          <p:nvPr/>
        </p:nvPicPr>
        <p:blipFill rotWithShape="1">
          <a:blip r:embed="rId12">
            <a:alphaModFix/>
          </a:blip>
          <a:srcRect/>
          <a:stretch/>
        </p:blipFill>
        <p:spPr>
          <a:xfrm>
            <a:off x="4791075" y="5697735"/>
            <a:ext cx="190500" cy="171450"/>
          </a:xfrm>
          <a:prstGeom prst="rect">
            <a:avLst/>
          </a:prstGeom>
          <a:noFill/>
          <a:ln>
            <a:noFill/>
          </a:ln>
        </p:spPr>
      </p:pic>
      <p:sp>
        <p:nvSpPr>
          <p:cNvPr id="49" name="Google Shape;136;p13">
            <a:extLst>
              <a:ext uri="{FF2B5EF4-FFF2-40B4-BE49-F238E27FC236}">
                <a16:creationId xmlns:a16="http://schemas.microsoft.com/office/drawing/2014/main" id="{253CAF26-09A9-F36E-7704-9ED4F5F6B571}"/>
              </a:ext>
            </a:extLst>
          </p:cNvPr>
          <p:cNvSpPr txBox="1"/>
          <p:nvPr/>
        </p:nvSpPr>
        <p:spPr>
          <a:xfrm>
            <a:off x="5076825" y="5692973"/>
            <a:ext cx="1104900" cy="18097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50" b="0" i="0" u="none" strike="noStrike" cap="none" dirty="0">
                <a:solidFill>
                  <a:srgbClr val="E2E8F0"/>
                </a:solidFill>
                <a:latin typeface="Nunito Sans SemiBold"/>
                <a:ea typeface="Nunito Sans SemiBold"/>
                <a:cs typeface="Nunito Sans SemiBold"/>
                <a:sym typeface="Nunito Sans SemiBold"/>
              </a:rPr>
              <a:t>Zia AI Intelligence</a:t>
            </a:r>
            <a:endParaRPr dirty="0"/>
          </a:p>
        </p:txBody>
      </p:sp>
      <p:pic>
        <p:nvPicPr>
          <p:cNvPr id="50" name="Google Shape;137;p13" descr="image.png">
            <a:extLst>
              <a:ext uri="{FF2B5EF4-FFF2-40B4-BE49-F238E27FC236}">
                <a16:creationId xmlns:a16="http://schemas.microsoft.com/office/drawing/2014/main" id="{1B502FA4-F969-E4DD-F888-047A1F86D77E}"/>
              </a:ext>
            </a:extLst>
          </p:cNvPr>
          <p:cNvPicPr preferRelativeResize="0"/>
          <p:nvPr/>
        </p:nvPicPr>
        <p:blipFill rotWithShape="1">
          <a:blip r:embed="rId13">
            <a:alphaModFix/>
          </a:blip>
          <a:srcRect/>
          <a:stretch/>
        </p:blipFill>
        <p:spPr>
          <a:xfrm>
            <a:off x="6562725" y="5697735"/>
            <a:ext cx="171450" cy="171450"/>
          </a:xfrm>
          <a:prstGeom prst="rect">
            <a:avLst/>
          </a:prstGeom>
          <a:noFill/>
          <a:ln>
            <a:noFill/>
          </a:ln>
        </p:spPr>
      </p:pic>
      <p:sp>
        <p:nvSpPr>
          <p:cNvPr id="51" name="Google Shape;138;p13">
            <a:extLst>
              <a:ext uri="{FF2B5EF4-FFF2-40B4-BE49-F238E27FC236}">
                <a16:creationId xmlns:a16="http://schemas.microsoft.com/office/drawing/2014/main" id="{A3853675-8409-CBEF-C846-FAD5D02A3DB4}"/>
              </a:ext>
            </a:extLst>
          </p:cNvPr>
          <p:cNvSpPr txBox="1"/>
          <p:nvPr/>
        </p:nvSpPr>
        <p:spPr>
          <a:xfrm>
            <a:off x="6829425" y="5692973"/>
            <a:ext cx="1209675" cy="18097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50" b="0" i="0" u="none" strike="noStrike" cap="none">
                <a:solidFill>
                  <a:srgbClr val="E2E8F0"/>
                </a:solidFill>
                <a:latin typeface="Nunito Sans SemiBold"/>
                <a:ea typeface="Nunito Sans SemiBold"/>
                <a:cs typeface="Nunito Sans SemiBold"/>
                <a:sym typeface="Nunito Sans SemiBold"/>
              </a:rPr>
              <a:t>Unified Search (Zia)</a:t>
            </a:r>
            <a:endParaRPr/>
          </a:p>
        </p:txBody>
      </p:sp>
      <p:pic>
        <p:nvPicPr>
          <p:cNvPr id="52" name="Google Shape;139;p13" descr="image.png">
            <a:extLst>
              <a:ext uri="{FF2B5EF4-FFF2-40B4-BE49-F238E27FC236}">
                <a16:creationId xmlns:a16="http://schemas.microsoft.com/office/drawing/2014/main" id="{F48CC1BB-58A9-4C26-1B08-3238980BCDD2}"/>
              </a:ext>
            </a:extLst>
          </p:cNvPr>
          <p:cNvPicPr preferRelativeResize="0"/>
          <p:nvPr/>
        </p:nvPicPr>
        <p:blipFill rotWithShape="1">
          <a:blip r:embed="rId14">
            <a:alphaModFix/>
          </a:blip>
          <a:srcRect/>
          <a:stretch/>
        </p:blipFill>
        <p:spPr>
          <a:xfrm>
            <a:off x="8420100" y="5697735"/>
            <a:ext cx="171450" cy="171450"/>
          </a:xfrm>
          <a:prstGeom prst="rect">
            <a:avLst/>
          </a:prstGeom>
          <a:noFill/>
          <a:ln>
            <a:noFill/>
          </a:ln>
        </p:spPr>
      </p:pic>
      <p:sp>
        <p:nvSpPr>
          <p:cNvPr id="53" name="Google Shape;140;p13">
            <a:extLst>
              <a:ext uri="{FF2B5EF4-FFF2-40B4-BE49-F238E27FC236}">
                <a16:creationId xmlns:a16="http://schemas.microsoft.com/office/drawing/2014/main" id="{779404B7-FD88-F733-8409-06E94B54AD33}"/>
              </a:ext>
            </a:extLst>
          </p:cNvPr>
          <p:cNvSpPr txBox="1"/>
          <p:nvPr/>
        </p:nvSpPr>
        <p:spPr>
          <a:xfrm>
            <a:off x="8686800" y="5692973"/>
            <a:ext cx="914400" cy="18097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50" b="0" i="0" u="none" strike="noStrike" cap="none">
                <a:solidFill>
                  <a:srgbClr val="E2E8F0"/>
                </a:solidFill>
                <a:latin typeface="Nunito Sans SemiBold"/>
                <a:ea typeface="Nunito Sans SemiBold"/>
                <a:cs typeface="Nunito Sans SemiBold"/>
                <a:sym typeface="Nunito Sans SemiBold"/>
              </a:rPr>
              <a:t>IAM &amp; Security</a:t>
            </a:r>
            <a:endParaRPr/>
          </a:p>
        </p:txBody>
      </p:sp>
      <p:pic>
        <p:nvPicPr>
          <p:cNvPr id="54" name="Google Shape;141;p13" descr="image.png">
            <a:extLst>
              <a:ext uri="{FF2B5EF4-FFF2-40B4-BE49-F238E27FC236}">
                <a16:creationId xmlns:a16="http://schemas.microsoft.com/office/drawing/2014/main" id="{471F4D7C-4278-5112-E0F6-C4E18B68DB77}"/>
              </a:ext>
            </a:extLst>
          </p:cNvPr>
          <p:cNvPicPr preferRelativeResize="0"/>
          <p:nvPr/>
        </p:nvPicPr>
        <p:blipFill rotWithShape="1">
          <a:blip r:embed="rId15">
            <a:alphaModFix/>
          </a:blip>
          <a:srcRect/>
          <a:stretch/>
        </p:blipFill>
        <p:spPr>
          <a:xfrm>
            <a:off x="9982200" y="5697735"/>
            <a:ext cx="152400" cy="171450"/>
          </a:xfrm>
          <a:prstGeom prst="rect">
            <a:avLst/>
          </a:prstGeom>
          <a:noFill/>
          <a:ln>
            <a:noFill/>
          </a:ln>
        </p:spPr>
      </p:pic>
      <p:sp>
        <p:nvSpPr>
          <p:cNvPr id="55" name="Google Shape;142;p13">
            <a:extLst>
              <a:ext uri="{FF2B5EF4-FFF2-40B4-BE49-F238E27FC236}">
                <a16:creationId xmlns:a16="http://schemas.microsoft.com/office/drawing/2014/main" id="{DC9DAE9A-F18F-403D-98CF-EE348F8EAC79}"/>
              </a:ext>
            </a:extLst>
          </p:cNvPr>
          <p:cNvSpPr txBox="1"/>
          <p:nvPr/>
        </p:nvSpPr>
        <p:spPr>
          <a:xfrm>
            <a:off x="10229850" y="5692973"/>
            <a:ext cx="1246736" cy="16158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50" b="0" i="0" u="none" strike="noStrike" cap="none" dirty="0">
                <a:solidFill>
                  <a:srgbClr val="E2E8F0"/>
                </a:solidFill>
                <a:latin typeface="Nunito Sans SemiBold"/>
                <a:ea typeface="Nunito Sans SemiBold"/>
                <a:cs typeface="Nunito Sans SemiBold"/>
                <a:sym typeface="Nunito Sans SemiBold"/>
              </a:rPr>
              <a:t>Analytics Engine</a:t>
            </a:r>
            <a:endParaRPr dirty="0"/>
          </a:p>
        </p:txBody>
      </p:sp>
      <p:sp>
        <p:nvSpPr>
          <p:cNvPr id="57" name="Rectangle: Rounded Corners 56">
            <a:extLst>
              <a:ext uri="{FF2B5EF4-FFF2-40B4-BE49-F238E27FC236}">
                <a16:creationId xmlns:a16="http://schemas.microsoft.com/office/drawing/2014/main" id="{4B8EFBBB-01C9-F1A9-289D-8E7014F9D93E}"/>
              </a:ext>
            </a:extLst>
          </p:cNvPr>
          <p:cNvSpPr/>
          <p:nvPr/>
        </p:nvSpPr>
        <p:spPr>
          <a:xfrm>
            <a:off x="903700" y="3210847"/>
            <a:ext cx="643671" cy="209550"/>
          </a:xfrm>
          <a:prstGeom prst="roundRect">
            <a:avLst/>
          </a:prstGeom>
          <a:solidFill>
            <a:srgbClr val="F1F5F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700" dirty="0">
                <a:solidFill>
                  <a:schemeClr val="tx1">
                    <a:lumMod val="85000"/>
                    <a:lumOff val="15000"/>
                  </a:schemeClr>
                </a:solidFill>
                <a:latin typeface="Montserrat" panose="00000500000000000000" pitchFamily="2" charset="0"/>
              </a:rPr>
              <a:t>CRM</a:t>
            </a:r>
          </a:p>
        </p:txBody>
      </p:sp>
      <p:sp>
        <p:nvSpPr>
          <p:cNvPr id="59" name="Rectangle: Rounded Corners 58">
            <a:extLst>
              <a:ext uri="{FF2B5EF4-FFF2-40B4-BE49-F238E27FC236}">
                <a16:creationId xmlns:a16="http://schemas.microsoft.com/office/drawing/2014/main" id="{1C78A35C-0407-BF5B-7709-F5B0C9A74E06}"/>
              </a:ext>
            </a:extLst>
          </p:cNvPr>
          <p:cNvSpPr/>
          <p:nvPr/>
        </p:nvSpPr>
        <p:spPr>
          <a:xfrm>
            <a:off x="1638779" y="3210847"/>
            <a:ext cx="643671" cy="209550"/>
          </a:xfrm>
          <a:prstGeom prst="roundRect">
            <a:avLst/>
          </a:prstGeom>
          <a:solidFill>
            <a:srgbClr val="F1F5F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600" dirty="0">
                <a:solidFill>
                  <a:schemeClr val="tx1">
                    <a:lumMod val="85000"/>
                    <a:lumOff val="15000"/>
                  </a:schemeClr>
                </a:solidFill>
                <a:latin typeface="Montserrat" panose="00000500000000000000" pitchFamily="2" charset="0"/>
              </a:rPr>
              <a:t>Campaigns</a:t>
            </a:r>
          </a:p>
        </p:txBody>
      </p:sp>
      <p:sp>
        <p:nvSpPr>
          <p:cNvPr id="60" name="Rectangle: Rounded Corners 59">
            <a:extLst>
              <a:ext uri="{FF2B5EF4-FFF2-40B4-BE49-F238E27FC236}">
                <a16:creationId xmlns:a16="http://schemas.microsoft.com/office/drawing/2014/main" id="{B4BB0ED5-4BD8-397C-DF33-5F7BB4B24BEC}"/>
              </a:ext>
            </a:extLst>
          </p:cNvPr>
          <p:cNvSpPr/>
          <p:nvPr/>
        </p:nvSpPr>
        <p:spPr>
          <a:xfrm>
            <a:off x="2374580" y="3210847"/>
            <a:ext cx="643671" cy="209550"/>
          </a:xfrm>
          <a:prstGeom prst="roundRect">
            <a:avLst/>
          </a:prstGeom>
          <a:solidFill>
            <a:srgbClr val="F1F5F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700" dirty="0" err="1">
                <a:solidFill>
                  <a:schemeClr val="tx1">
                    <a:lumMod val="85000"/>
                    <a:lumOff val="15000"/>
                  </a:schemeClr>
                </a:solidFill>
                <a:latin typeface="Montserrat" panose="00000500000000000000" pitchFamily="2" charset="0"/>
              </a:rPr>
              <a:t>SalesIQ</a:t>
            </a:r>
            <a:endParaRPr lang="en-IN" sz="700" dirty="0">
              <a:solidFill>
                <a:schemeClr val="tx1">
                  <a:lumMod val="85000"/>
                  <a:lumOff val="15000"/>
                </a:schemeClr>
              </a:solidFill>
              <a:latin typeface="Montserrat" panose="00000500000000000000" pitchFamily="2" charset="0"/>
            </a:endParaRPr>
          </a:p>
        </p:txBody>
      </p:sp>
      <p:sp>
        <p:nvSpPr>
          <p:cNvPr id="61" name="Rectangle: Rounded Corners 60">
            <a:extLst>
              <a:ext uri="{FF2B5EF4-FFF2-40B4-BE49-F238E27FC236}">
                <a16:creationId xmlns:a16="http://schemas.microsoft.com/office/drawing/2014/main" id="{428D5EC8-78E0-E6E2-87F0-C54C1BB8E4DB}"/>
              </a:ext>
            </a:extLst>
          </p:cNvPr>
          <p:cNvSpPr/>
          <p:nvPr/>
        </p:nvSpPr>
        <p:spPr>
          <a:xfrm>
            <a:off x="903700" y="3508571"/>
            <a:ext cx="643671" cy="209550"/>
          </a:xfrm>
          <a:prstGeom prst="roundRect">
            <a:avLst/>
          </a:prstGeom>
          <a:solidFill>
            <a:srgbClr val="F1F5F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700" dirty="0">
                <a:solidFill>
                  <a:schemeClr val="tx1">
                    <a:lumMod val="85000"/>
                    <a:lumOff val="15000"/>
                  </a:schemeClr>
                </a:solidFill>
                <a:latin typeface="Montserrat" panose="00000500000000000000" pitchFamily="2" charset="0"/>
              </a:rPr>
              <a:t>Forms</a:t>
            </a:r>
          </a:p>
        </p:txBody>
      </p:sp>
      <p:sp>
        <p:nvSpPr>
          <p:cNvPr id="62" name="Rectangle: Rounded Corners 61">
            <a:extLst>
              <a:ext uri="{FF2B5EF4-FFF2-40B4-BE49-F238E27FC236}">
                <a16:creationId xmlns:a16="http://schemas.microsoft.com/office/drawing/2014/main" id="{A07F57D8-23EB-45D8-EE45-D68F3EB9B44B}"/>
              </a:ext>
            </a:extLst>
          </p:cNvPr>
          <p:cNvSpPr/>
          <p:nvPr/>
        </p:nvSpPr>
        <p:spPr>
          <a:xfrm>
            <a:off x="1638023" y="3523273"/>
            <a:ext cx="643671" cy="209550"/>
          </a:xfrm>
          <a:prstGeom prst="roundRect">
            <a:avLst/>
          </a:prstGeom>
          <a:solidFill>
            <a:srgbClr val="F1F5F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700" dirty="0">
                <a:solidFill>
                  <a:schemeClr val="tx1">
                    <a:lumMod val="85000"/>
                    <a:lumOff val="15000"/>
                  </a:schemeClr>
                </a:solidFill>
                <a:latin typeface="Montserrat" panose="00000500000000000000" pitchFamily="2" charset="0"/>
              </a:rPr>
              <a:t>Sites</a:t>
            </a:r>
          </a:p>
        </p:txBody>
      </p:sp>
      <p:sp>
        <p:nvSpPr>
          <p:cNvPr id="63" name="Rectangle: Rounded Corners 62">
            <a:extLst>
              <a:ext uri="{FF2B5EF4-FFF2-40B4-BE49-F238E27FC236}">
                <a16:creationId xmlns:a16="http://schemas.microsoft.com/office/drawing/2014/main" id="{04D141B4-07F2-04D4-1BF8-37CAFE9F5507}"/>
              </a:ext>
            </a:extLst>
          </p:cNvPr>
          <p:cNvSpPr/>
          <p:nvPr/>
        </p:nvSpPr>
        <p:spPr>
          <a:xfrm>
            <a:off x="2374580" y="3523273"/>
            <a:ext cx="643671" cy="209550"/>
          </a:xfrm>
          <a:prstGeom prst="roundRect">
            <a:avLst/>
          </a:prstGeom>
          <a:solidFill>
            <a:srgbClr val="F1F5F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700" dirty="0">
                <a:solidFill>
                  <a:schemeClr val="tx1">
                    <a:lumMod val="85000"/>
                    <a:lumOff val="15000"/>
                  </a:schemeClr>
                </a:solidFill>
                <a:latin typeface="Montserrat" panose="00000500000000000000" pitchFamily="2" charset="0"/>
              </a:rPr>
              <a:t>Survey</a:t>
            </a:r>
          </a:p>
        </p:txBody>
      </p:sp>
      <p:sp>
        <p:nvSpPr>
          <p:cNvPr id="64" name="Rectangle: Rounded Corners 63">
            <a:extLst>
              <a:ext uri="{FF2B5EF4-FFF2-40B4-BE49-F238E27FC236}">
                <a16:creationId xmlns:a16="http://schemas.microsoft.com/office/drawing/2014/main" id="{694F0BF7-4071-D0E8-C165-297257FFD49B}"/>
              </a:ext>
            </a:extLst>
          </p:cNvPr>
          <p:cNvSpPr/>
          <p:nvPr/>
        </p:nvSpPr>
        <p:spPr>
          <a:xfrm>
            <a:off x="903700" y="3806295"/>
            <a:ext cx="643671" cy="209550"/>
          </a:xfrm>
          <a:prstGeom prst="roundRect">
            <a:avLst/>
          </a:prstGeom>
          <a:solidFill>
            <a:srgbClr val="F1F5F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600" dirty="0" err="1">
                <a:solidFill>
                  <a:schemeClr val="tx1">
                    <a:lumMod val="85000"/>
                    <a:lumOff val="15000"/>
                  </a:schemeClr>
                </a:solidFill>
                <a:latin typeface="Montserrat" panose="00000500000000000000" pitchFamily="2" charset="0"/>
              </a:rPr>
              <a:t>PageSense</a:t>
            </a:r>
            <a:endParaRPr lang="en-IN" sz="600" dirty="0">
              <a:solidFill>
                <a:schemeClr val="tx1">
                  <a:lumMod val="85000"/>
                  <a:lumOff val="15000"/>
                </a:schemeClr>
              </a:solidFill>
              <a:latin typeface="Montserrat" panose="00000500000000000000" pitchFamily="2" charset="0"/>
            </a:endParaRPr>
          </a:p>
        </p:txBody>
      </p:sp>
      <p:sp>
        <p:nvSpPr>
          <p:cNvPr id="65" name="Rectangle: Rounded Corners 64">
            <a:extLst>
              <a:ext uri="{FF2B5EF4-FFF2-40B4-BE49-F238E27FC236}">
                <a16:creationId xmlns:a16="http://schemas.microsoft.com/office/drawing/2014/main" id="{B12AC1B1-7F19-7869-29B9-5F08C963B8D5}"/>
              </a:ext>
            </a:extLst>
          </p:cNvPr>
          <p:cNvSpPr/>
          <p:nvPr/>
        </p:nvSpPr>
        <p:spPr>
          <a:xfrm>
            <a:off x="1638022" y="3793314"/>
            <a:ext cx="643671" cy="209550"/>
          </a:xfrm>
          <a:prstGeom prst="roundRect">
            <a:avLst/>
          </a:prstGeom>
          <a:solidFill>
            <a:srgbClr val="F1F5F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600" dirty="0">
                <a:solidFill>
                  <a:schemeClr val="tx1">
                    <a:lumMod val="85000"/>
                    <a:lumOff val="15000"/>
                  </a:schemeClr>
                </a:solidFill>
                <a:latin typeface="Montserrat" panose="00000500000000000000" pitchFamily="2" charset="0"/>
              </a:rPr>
              <a:t>Backstage</a:t>
            </a:r>
          </a:p>
        </p:txBody>
      </p:sp>
      <p:sp>
        <p:nvSpPr>
          <p:cNvPr id="116" name="Rectangle: Rounded Corners 115">
            <a:extLst>
              <a:ext uri="{FF2B5EF4-FFF2-40B4-BE49-F238E27FC236}">
                <a16:creationId xmlns:a16="http://schemas.microsoft.com/office/drawing/2014/main" id="{A2B3ABD1-F527-0D9A-8E92-8687BEAD3F81}"/>
              </a:ext>
            </a:extLst>
          </p:cNvPr>
          <p:cNvSpPr/>
          <p:nvPr/>
        </p:nvSpPr>
        <p:spPr>
          <a:xfrm>
            <a:off x="2381250" y="3793314"/>
            <a:ext cx="643671" cy="209550"/>
          </a:xfrm>
          <a:prstGeom prst="roundRect">
            <a:avLst/>
          </a:prstGeom>
          <a:solidFill>
            <a:srgbClr val="F1F5F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600" dirty="0">
                <a:solidFill>
                  <a:schemeClr val="tx1">
                    <a:lumMod val="85000"/>
                    <a:lumOff val="15000"/>
                  </a:schemeClr>
                </a:solidFill>
                <a:latin typeface="Montserrat" panose="00000500000000000000" pitchFamily="2" charset="0"/>
              </a:rPr>
              <a:t>Loyalty</a:t>
            </a:r>
          </a:p>
        </p:txBody>
      </p:sp>
      <p:sp>
        <p:nvSpPr>
          <p:cNvPr id="117" name="Rectangle: Rounded Corners 116">
            <a:extLst>
              <a:ext uri="{FF2B5EF4-FFF2-40B4-BE49-F238E27FC236}">
                <a16:creationId xmlns:a16="http://schemas.microsoft.com/office/drawing/2014/main" id="{26689641-2BF3-0D98-5258-4DF94959C143}"/>
              </a:ext>
            </a:extLst>
          </p:cNvPr>
          <p:cNvSpPr/>
          <p:nvPr/>
        </p:nvSpPr>
        <p:spPr>
          <a:xfrm>
            <a:off x="903700" y="4104018"/>
            <a:ext cx="643671" cy="209550"/>
          </a:xfrm>
          <a:prstGeom prst="roundRect">
            <a:avLst/>
          </a:prstGeom>
          <a:solidFill>
            <a:srgbClr val="F1F5F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600" dirty="0">
                <a:solidFill>
                  <a:schemeClr val="tx1">
                    <a:lumMod val="85000"/>
                    <a:lumOff val="15000"/>
                  </a:schemeClr>
                </a:solidFill>
                <a:latin typeface="Montserrat" panose="00000500000000000000" pitchFamily="2" charset="0"/>
              </a:rPr>
              <a:t>Marketing Auto.</a:t>
            </a:r>
          </a:p>
        </p:txBody>
      </p:sp>
      <p:sp>
        <p:nvSpPr>
          <p:cNvPr id="78" name="Rectangle: Rounded Corners 77">
            <a:extLst>
              <a:ext uri="{FF2B5EF4-FFF2-40B4-BE49-F238E27FC236}">
                <a16:creationId xmlns:a16="http://schemas.microsoft.com/office/drawing/2014/main" id="{7270F1A0-FC54-DA50-8A4D-7CF4263FC168}"/>
              </a:ext>
            </a:extLst>
          </p:cNvPr>
          <p:cNvSpPr/>
          <p:nvPr/>
        </p:nvSpPr>
        <p:spPr>
          <a:xfrm>
            <a:off x="3703013" y="3210847"/>
            <a:ext cx="643670" cy="209550"/>
          </a:xfrm>
          <a:prstGeom prst="roundRect">
            <a:avLst/>
          </a:prstGeom>
          <a:solidFill>
            <a:srgbClr val="F1F5F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700" dirty="0">
                <a:solidFill>
                  <a:schemeClr val="tx1">
                    <a:lumMod val="85000"/>
                    <a:lumOff val="15000"/>
                  </a:schemeClr>
                </a:solidFill>
                <a:latin typeface="Montserrat" panose="00000500000000000000" pitchFamily="2" charset="0"/>
              </a:rPr>
              <a:t>Books</a:t>
            </a:r>
          </a:p>
        </p:txBody>
      </p:sp>
      <p:sp>
        <p:nvSpPr>
          <p:cNvPr id="79" name="Rectangle: Rounded Corners 78">
            <a:extLst>
              <a:ext uri="{FF2B5EF4-FFF2-40B4-BE49-F238E27FC236}">
                <a16:creationId xmlns:a16="http://schemas.microsoft.com/office/drawing/2014/main" id="{862D7D99-9A72-D7EB-48A4-A5AD6232AD7D}"/>
              </a:ext>
            </a:extLst>
          </p:cNvPr>
          <p:cNvSpPr/>
          <p:nvPr/>
        </p:nvSpPr>
        <p:spPr>
          <a:xfrm>
            <a:off x="4438092" y="3210847"/>
            <a:ext cx="643670" cy="209550"/>
          </a:xfrm>
          <a:prstGeom prst="roundRect">
            <a:avLst/>
          </a:prstGeom>
          <a:solidFill>
            <a:srgbClr val="F1F5F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600" dirty="0">
                <a:solidFill>
                  <a:schemeClr val="tx1">
                    <a:lumMod val="85000"/>
                    <a:lumOff val="15000"/>
                  </a:schemeClr>
                </a:solidFill>
                <a:latin typeface="Montserrat" panose="00000500000000000000" pitchFamily="2" charset="0"/>
              </a:rPr>
              <a:t>Expense</a:t>
            </a:r>
          </a:p>
        </p:txBody>
      </p:sp>
      <p:sp>
        <p:nvSpPr>
          <p:cNvPr id="80" name="Rectangle: Rounded Corners 79">
            <a:extLst>
              <a:ext uri="{FF2B5EF4-FFF2-40B4-BE49-F238E27FC236}">
                <a16:creationId xmlns:a16="http://schemas.microsoft.com/office/drawing/2014/main" id="{8F4C0F3C-9199-157B-6541-ECC1A270947E}"/>
              </a:ext>
            </a:extLst>
          </p:cNvPr>
          <p:cNvSpPr/>
          <p:nvPr/>
        </p:nvSpPr>
        <p:spPr>
          <a:xfrm>
            <a:off x="5173892" y="3210847"/>
            <a:ext cx="643670" cy="209550"/>
          </a:xfrm>
          <a:prstGeom prst="roundRect">
            <a:avLst/>
          </a:prstGeom>
          <a:solidFill>
            <a:srgbClr val="F1F5F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700" dirty="0">
                <a:solidFill>
                  <a:schemeClr val="tx1">
                    <a:lumMod val="85000"/>
                    <a:lumOff val="15000"/>
                  </a:schemeClr>
                </a:solidFill>
                <a:latin typeface="Montserrat" panose="00000500000000000000" pitchFamily="2" charset="0"/>
              </a:rPr>
              <a:t>Invoice</a:t>
            </a:r>
          </a:p>
        </p:txBody>
      </p:sp>
      <p:sp>
        <p:nvSpPr>
          <p:cNvPr id="81" name="Rectangle: Rounded Corners 80">
            <a:extLst>
              <a:ext uri="{FF2B5EF4-FFF2-40B4-BE49-F238E27FC236}">
                <a16:creationId xmlns:a16="http://schemas.microsoft.com/office/drawing/2014/main" id="{F9EF00F7-2003-8CE4-5F2C-DD9FB07973D9}"/>
              </a:ext>
            </a:extLst>
          </p:cNvPr>
          <p:cNvSpPr/>
          <p:nvPr/>
        </p:nvSpPr>
        <p:spPr>
          <a:xfrm>
            <a:off x="3703013" y="3523273"/>
            <a:ext cx="643670" cy="209550"/>
          </a:xfrm>
          <a:prstGeom prst="roundRect">
            <a:avLst/>
          </a:prstGeom>
          <a:solidFill>
            <a:srgbClr val="F1F5F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700" dirty="0">
                <a:solidFill>
                  <a:schemeClr val="tx1">
                    <a:lumMod val="85000"/>
                    <a:lumOff val="15000"/>
                  </a:schemeClr>
                </a:solidFill>
                <a:latin typeface="Montserrat" panose="00000500000000000000" pitchFamily="2" charset="0"/>
              </a:rPr>
              <a:t>Inventory</a:t>
            </a:r>
          </a:p>
        </p:txBody>
      </p:sp>
      <p:sp>
        <p:nvSpPr>
          <p:cNvPr id="83" name="Rectangle: Rounded Corners 82">
            <a:extLst>
              <a:ext uri="{FF2B5EF4-FFF2-40B4-BE49-F238E27FC236}">
                <a16:creationId xmlns:a16="http://schemas.microsoft.com/office/drawing/2014/main" id="{D487AA23-DCD9-710F-4DC0-82DAEBF1A43E}"/>
              </a:ext>
            </a:extLst>
          </p:cNvPr>
          <p:cNvSpPr/>
          <p:nvPr/>
        </p:nvSpPr>
        <p:spPr>
          <a:xfrm>
            <a:off x="4437336" y="3523273"/>
            <a:ext cx="643670" cy="209550"/>
          </a:xfrm>
          <a:prstGeom prst="roundRect">
            <a:avLst/>
          </a:prstGeom>
          <a:solidFill>
            <a:srgbClr val="F1F5F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700" dirty="0">
                <a:solidFill>
                  <a:schemeClr val="tx1">
                    <a:lumMod val="85000"/>
                    <a:lumOff val="15000"/>
                  </a:schemeClr>
                </a:solidFill>
                <a:latin typeface="Montserrat" panose="00000500000000000000" pitchFamily="2" charset="0"/>
              </a:rPr>
              <a:t>Subscriptions</a:t>
            </a:r>
          </a:p>
        </p:txBody>
      </p:sp>
      <p:sp>
        <p:nvSpPr>
          <p:cNvPr id="84" name="Rectangle: Rounded Corners 83">
            <a:extLst>
              <a:ext uri="{FF2B5EF4-FFF2-40B4-BE49-F238E27FC236}">
                <a16:creationId xmlns:a16="http://schemas.microsoft.com/office/drawing/2014/main" id="{08C5FA20-915D-8432-C972-F9C75F9A1256}"/>
              </a:ext>
            </a:extLst>
          </p:cNvPr>
          <p:cNvSpPr/>
          <p:nvPr/>
        </p:nvSpPr>
        <p:spPr>
          <a:xfrm>
            <a:off x="5173892" y="3523273"/>
            <a:ext cx="643670" cy="209550"/>
          </a:xfrm>
          <a:prstGeom prst="roundRect">
            <a:avLst/>
          </a:prstGeom>
          <a:solidFill>
            <a:srgbClr val="F1F5F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700" dirty="0">
                <a:solidFill>
                  <a:schemeClr val="tx1">
                    <a:lumMod val="85000"/>
                    <a:lumOff val="15000"/>
                  </a:schemeClr>
                </a:solidFill>
                <a:latin typeface="Montserrat" panose="00000500000000000000" pitchFamily="2" charset="0"/>
              </a:rPr>
              <a:t>Checkout</a:t>
            </a:r>
          </a:p>
        </p:txBody>
      </p:sp>
      <p:sp>
        <p:nvSpPr>
          <p:cNvPr id="85" name="Rectangle: Rounded Corners 84">
            <a:extLst>
              <a:ext uri="{FF2B5EF4-FFF2-40B4-BE49-F238E27FC236}">
                <a16:creationId xmlns:a16="http://schemas.microsoft.com/office/drawing/2014/main" id="{7BB1BEF0-4E6D-2DB4-EBD4-10EEE5CD2CDC}"/>
              </a:ext>
            </a:extLst>
          </p:cNvPr>
          <p:cNvSpPr/>
          <p:nvPr/>
        </p:nvSpPr>
        <p:spPr>
          <a:xfrm>
            <a:off x="3703013" y="3793314"/>
            <a:ext cx="643670" cy="209550"/>
          </a:xfrm>
          <a:prstGeom prst="roundRect">
            <a:avLst/>
          </a:prstGeom>
          <a:solidFill>
            <a:srgbClr val="F1F5F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600" dirty="0">
                <a:solidFill>
                  <a:schemeClr val="tx1">
                    <a:lumMod val="85000"/>
                    <a:lumOff val="15000"/>
                  </a:schemeClr>
                </a:solidFill>
                <a:latin typeface="Montserrat" panose="00000500000000000000" pitchFamily="2" charset="0"/>
              </a:rPr>
              <a:t>Contracts</a:t>
            </a:r>
          </a:p>
        </p:txBody>
      </p:sp>
      <p:sp>
        <p:nvSpPr>
          <p:cNvPr id="86" name="Rectangle: Rounded Corners 85">
            <a:extLst>
              <a:ext uri="{FF2B5EF4-FFF2-40B4-BE49-F238E27FC236}">
                <a16:creationId xmlns:a16="http://schemas.microsoft.com/office/drawing/2014/main" id="{22C01397-8AE1-1B02-F6B9-98AD06650652}"/>
              </a:ext>
            </a:extLst>
          </p:cNvPr>
          <p:cNvSpPr/>
          <p:nvPr/>
        </p:nvSpPr>
        <p:spPr>
          <a:xfrm>
            <a:off x="4437335" y="3793314"/>
            <a:ext cx="643670" cy="209550"/>
          </a:xfrm>
          <a:prstGeom prst="roundRect">
            <a:avLst/>
          </a:prstGeom>
          <a:solidFill>
            <a:srgbClr val="F1F5F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600" dirty="0">
                <a:solidFill>
                  <a:schemeClr val="tx1">
                    <a:lumMod val="85000"/>
                    <a:lumOff val="15000"/>
                  </a:schemeClr>
                </a:solidFill>
                <a:latin typeface="Montserrat" panose="00000500000000000000" pitchFamily="2" charset="0"/>
              </a:rPr>
              <a:t>Payroll</a:t>
            </a:r>
          </a:p>
        </p:txBody>
      </p:sp>
      <p:sp>
        <p:nvSpPr>
          <p:cNvPr id="119" name="Rectangle: Rounded Corners 118">
            <a:extLst>
              <a:ext uri="{FF2B5EF4-FFF2-40B4-BE49-F238E27FC236}">
                <a16:creationId xmlns:a16="http://schemas.microsoft.com/office/drawing/2014/main" id="{B8FEC155-99E7-1822-6F80-5F094DC98DB6}"/>
              </a:ext>
            </a:extLst>
          </p:cNvPr>
          <p:cNvSpPr/>
          <p:nvPr/>
        </p:nvSpPr>
        <p:spPr>
          <a:xfrm>
            <a:off x="5179874" y="3793314"/>
            <a:ext cx="643670" cy="209550"/>
          </a:xfrm>
          <a:prstGeom prst="roundRect">
            <a:avLst/>
          </a:prstGeom>
          <a:solidFill>
            <a:srgbClr val="F1F5F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600" dirty="0">
                <a:solidFill>
                  <a:schemeClr val="tx1">
                    <a:lumMod val="85000"/>
                    <a:lumOff val="15000"/>
                  </a:schemeClr>
                </a:solidFill>
                <a:latin typeface="Montserrat" panose="00000500000000000000" pitchFamily="2" charset="0"/>
              </a:rPr>
              <a:t>Commerce</a:t>
            </a:r>
          </a:p>
        </p:txBody>
      </p:sp>
      <p:sp>
        <p:nvSpPr>
          <p:cNvPr id="98" name="Rectangle: Rounded Corners 97">
            <a:extLst>
              <a:ext uri="{FF2B5EF4-FFF2-40B4-BE49-F238E27FC236}">
                <a16:creationId xmlns:a16="http://schemas.microsoft.com/office/drawing/2014/main" id="{1765EA4D-B9A5-E339-B7D7-F1434128D7A8}"/>
              </a:ext>
            </a:extLst>
          </p:cNvPr>
          <p:cNvSpPr/>
          <p:nvPr/>
        </p:nvSpPr>
        <p:spPr>
          <a:xfrm>
            <a:off x="6562725" y="3210847"/>
            <a:ext cx="643671" cy="209550"/>
          </a:xfrm>
          <a:prstGeom prst="roundRect">
            <a:avLst/>
          </a:prstGeom>
          <a:solidFill>
            <a:srgbClr val="F1F5F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700" dirty="0">
                <a:solidFill>
                  <a:schemeClr val="tx1">
                    <a:lumMod val="85000"/>
                    <a:lumOff val="15000"/>
                  </a:schemeClr>
                </a:solidFill>
                <a:latin typeface="Montserrat" panose="00000500000000000000" pitchFamily="2" charset="0"/>
              </a:rPr>
              <a:t>Mail</a:t>
            </a:r>
          </a:p>
        </p:txBody>
      </p:sp>
      <p:sp>
        <p:nvSpPr>
          <p:cNvPr id="99" name="Rectangle: Rounded Corners 98">
            <a:extLst>
              <a:ext uri="{FF2B5EF4-FFF2-40B4-BE49-F238E27FC236}">
                <a16:creationId xmlns:a16="http://schemas.microsoft.com/office/drawing/2014/main" id="{3D352477-66E5-FC7C-BEEC-BE3D860CFFCD}"/>
              </a:ext>
            </a:extLst>
          </p:cNvPr>
          <p:cNvSpPr/>
          <p:nvPr/>
        </p:nvSpPr>
        <p:spPr>
          <a:xfrm>
            <a:off x="7297804" y="3210847"/>
            <a:ext cx="643671" cy="209550"/>
          </a:xfrm>
          <a:prstGeom prst="roundRect">
            <a:avLst/>
          </a:prstGeom>
          <a:solidFill>
            <a:srgbClr val="F1F5F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600" dirty="0" err="1">
                <a:solidFill>
                  <a:schemeClr val="tx1">
                    <a:lumMod val="85000"/>
                    <a:lumOff val="15000"/>
                  </a:schemeClr>
                </a:solidFill>
                <a:latin typeface="Montserrat" panose="00000500000000000000" pitchFamily="2" charset="0"/>
              </a:rPr>
              <a:t>Cliq</a:t>
            </a:r>
            <a:endParaRPr lang="en-IN" sz="600" dirty="0">
              <a:solidFill>
                <a:schemeClr val="tx1">
                  <a:lumMod val="85000"/>
                  <a:lumOff val="15000"/>
                </a:schemeClr>
              </a:solidFill>
              <a:latin typeface="Montserrat" panose="00000500000000000000" pitchFamily="2" charset="0"/>
            </a:endParaRPr>
          </a:p>
        </p:txBody>
      </p:sp>
      <p:sp>
        <p:nvSpPr>
          <p:cNvPr id="100" name="Rectangle: Rounded Corners 99">
            <a:extLst>
              <a:ext uri="{FF2B5EF4-FFF2-40B4-BE49-F238E27FC236}">
                <a16:creationId xmlns:a16="http://schemas.microsoft.com/office/drawing/2014/main" id="{04B79E05-FAE4-C0CC-7D3C-E6C4F5D51954}"/>
              </a:ext>
            </a:extLst>
          </p:cNvPr>
          <p:cNvSpPr/>
          <p:nvPr/>
        </p:nvSpPr>
        <p:spPr>
          <a:xfrm>
            <a:off x="8033605" y="3210847"/>
            <a:ext cx="643671" cy="209550"/>
          </a:xfrm>
          <a:prstGeom prst="roundRect">
            <a:avLst/>
          </a:prstGeom>
          <a:solidFill>
            <a:srgbClr val="F1F5F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700" dirty="0">
                <a:solidFill>
                  <a:schemeClr val="tx1">
                    <a:lumMod val="85000"/>
                    <a:lumOff val="15000"/>
                  </a:schemeClr>
                </a:solidFill>
                <a:latin typeface="Montserrat" panose="00000500000000000000" pitchFamily="2" charset="0"/>
              </a:rPr>
              <a:t>Meeting</a:t>
            </a:r>
          </a:p>
        </p:txBody>
      </p:sp>
      <p:sp>
        <p:nvSpPr>
          <p:cNvPr id="101" name="Rectangle: Rounded Corners 100">
            <a:extLst>
              <a:ext uri="{FF2B5EF4-FFF2-40B4-BE49-F238E27FC236}">
                <a16:creationId xmlns:a16="http://schemas.microsoft.com/office/drawing/2014/main" id="{2EFAAF25-FFB9-1DAC-BE69-0E369AD03EC0}"/>
              </a:ext>
            </a:extLst>
          </p:cNvPr>
          <p:cNvSpPr/>
          <p:nvPr/>
        </p:nvSpPr>
        <p:spPr>
          <a:xfrm>
            <a:off x="6562725" y="3523273"/>
            <a:ext cx="643671" cy="209550"/>
          </a:xfrm>
          <a:prstGeom prst="roundRect">
            <a:avLst/>
          </a:prstGeom>
          <a:solidFill>
            <a:srgbClr val="F1F5F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600" dirty="0" err="1">
                <a:solidFill>
                  <a:schemeClr val="tx1">
                    <a:lumMod val="85000"/>
                    <a:lumOff val="15000"/>
                  </a:schemeClr>
                </a:solidFill>
                <a:latin typeface="Montserrat" panose="00000500000000000000" pitchFamily="2" charset="0"/>
              </a:rPr>
              <a:t>Workdrive</a:t>
            </a:r>
            <a:endParaRPr lang="en-IN" sz="600" dirty="0">
              <a:solidFill>
                <a:schemeClr val="tx1">
                  <a:lumMod val="85000"/>
                  <a:lumOff val="15000"/>
                </a:schemeClr>
              </a:solidFill>
              <a:latin typeface="Montserrat" panose="00000500000000000000" pitchFamily="2" charset="0"/>
            </a:endParaRPr>
          </a:p>
        </p:txBody>
      </p:sp>
      <p:sp>
        <p:nvSpPr>
          <p:cNvPr id="102" name="Rectangle: Rounded Corners 101">
            <a:extLst>
              <a:ext uri="{FF2B5EF4-FFF2-40B4-BE49-F238E27FC236}">
                <a16:creationId xmlns:a16="http://schemas.microsoft.com/office/drawing/2014/main" id="{208B9023-63B8-5107-65D8-614713A5451C}"/>
              </a:ext>
            </a:extLst>
          </p:cNvPr>
          <p:cNvSpPr/>
          <p:nvPr/>
        </p:nvSpPr>
        <p:spPr>
          <a:xfrm>
            <a:off x="7297048" y="3523273"/>
            <a:ext cx="643671" cy="209550"/>
          </a:xfrm>
          <a:prstGeom prst="roundRect">
            <a:avLst/>
          </a:prstGeom>
          <a:solidFill>
            <a:srgbClr val="F1F5F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700" dirty="0">
                <a:solidFill>
                  <a:schemeClr val="tx1">
                    <a:lumMod val="85000"/>
                    <a:lumOff val="15000"/>
                  </a:schemeClr>
                </a:solidFill>
                <a:latin typeface="Montserrat" panose="00000500000000000000" pitchFamily="2" charset="0"/>
              </a:rPr>
              <a:t>People</a:t>
            </a:r>
          </a:p>
        </p:txBody>
      </p:sp>
      <p:sp>
        <p:nvSpPr>
          <p:cNvPr id="103" name="Rectangle: Rounded Corners 102">
            <a:extLst>
              <a:ext uri="{FF2B5EF4-FFF2-40B4-BE49-F238E27FC236}">
                <a16:creationId xmlns:a16="http://schemas.microsoft.com/office/drawing/2014/main" id="{2F329476-5075-ACF2-843E-86E422E35F48}"/>
              </a:ext>
            </a:extLst>
          </p:cNvPr>
          <p:cNvSpPr/>
          <p:nvPr/>
        </p:nvSpPr>
        <p:spPr>
          <a:xfrm>
            <a:off x="8033605" y="3523273"/>
            <a:ext cx="643671" cy="209550"/>
          </a:xfrm>
          <a:prstGeom prst="roundRect">
            <a:avLst/>
          </a:prstGeom>
          <a:solidFill>
            <a:srgbClr val="F1F5F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700" dirty="0">
                <a:solidFill>
                  <a:schemeClr val="tx1">
                    <a:lumMod val="85000"/>
                    <a:lumOff val="15000"/>
                  </a:schemeClr>
                </a:solidFill>
                <a:latin typeface="Montserrat" panose="00000500000000000000" pitchFamily="2" charset="0"/>
              </a:rPr>
              <a:t>Recruit</a:t>
            </a:r>
          </a:p>
        </p:txBody>
      </p:sp>
      <p:sp>
        <p:nvSpPr>
          <p:cNvPr id="104" name="Rectangle: Rounded Corners 103">
            <a:extLst>
              <a:ext uri="{FF2B5EF4-FFF2-40B4-BE49-F238E27FC236}">
                <a16:creationId xmlns:a16="http://schemas.microsoft.com/office/drawing/2014/main" id="{DB5B7D15-66E7-3FBD-90B9-E637F7F264A5}"/>
              </a:ext>
            </a:extLst>
          </p:cNvPr>
          <p:cNvSpPr/>
          <p:nvPr/>
        </p:nvSpPr>
        <p:spPr>
          <a:xfrm>
            <a:off x="6562725" y="3793314"/>
            <a:ext cx="643671" cy="209550"/>
          </a:xfrm>
          <a:prstGeom prst="roundRect">
            <a:avLst/>
          </a:prstGeom>
          <a:solidFill>
            <a:srgbClr val="F1F5F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600" dirty="0">
                <a:solidFill>
                  <a:schemeClr val="tx1">
                    <a:lumMod val="85000"/>
                    <a:lumOff val="15000"/>
                  </a:schemeClr>
                </a:solidFill>
                <a:latin typeface="Montserrat" panose="00000500000000000000" pitchFamily="2" charset="0"/>
              </a:rPr>
              <a:t>Writer</a:t>
            </a:r>
          </a:p>
        </p:txBody>
      </p:sp>
      <p:sp>
        <p:nvSpPr>
          <p:cNvPr id="105" name="Rectangle: Rounded Corners 104">
            <a:extLst>
              <a:ext uri="{FF2B5EF4-FFF2-40B4-BE49-F238E27FC236}">
                <a16:creationId xmlns:a16="http://schemas.microsoft.com/office/drawing/2014/main" id="{4E6D52B8-D94C-78DD-BF54-45CE165D6D70}"/>
              </a:ext>
            </a:extLst>
          </p:cNvPr>
          <p:cNvSpPr/>
          <p:nvPr/>
        </p:nvSpPr>
        <p:spPr>
          <a:xfrm>
            <a:off x="7297047" y="3793314"/>
            <a:ext cx="643671" cy="209550"/>
          </a:xfrm>
          <a:prstGeom prst="roundRect">
            <a:avLst/>
          </a:prstGeom>
          <a:solidFill>
            <a:srgbClr val="F1F5F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600" dirty="0">
                <a:solidFill>
                  <a:schemeClr val="tx1">
                    <a:lumMod val="85000"/>
                    <a:lumOff val="15000"/>
                  </a:schemeClr>
                </a:solidFill>
                <a:latin typeface="Montserrat" panose="00000500000000000000" pitchFamily="2" charset="0"/>
              </a:rPr>
              <a:t>Connect</a:t>
            </a:r>
          </a:p>
        </p:txBody>
      </p:sp>
      <p:sp>
        <p:nvSpPr>
          <p:cNvPr id="123" name="Rectangle: Rounded Corners 122">
            <a:extLst>
              <a:ext uri="{FF2B5EF4-FFF2-40B4-BE49-F238E27FC236}">
                <a16:creationId xmlns:a16="http://schemas.microsoft.com/office/drawing/2014/main" id="{E70203AE-7111-D7DF-1254-D6B74D3D2AFB}"/>
              </a:ext>
            </a:extLst>
          </p:cNvPr>
          <p:cNvSpPr/>
          <p:nvPr/>
        </p:nvSpPr>
        <p:spPr>
          <a:xfrm>
            <a:off x="8043129" y="3793314"/>
            <a:ext cx="643671" cy="209550"/>
          </a:xfrm>
          <a:prstGeom prst="roundRect">
            <a:avLst/>
          </a:prstGeom>
          <a:solidFill>
            <a:srgbClr val="F1F5F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600" dirty="0">
                <a:solidFill>
                  <a:schemeClr val="tx1">
                    <a:lumMod val="85000"/>
                    <a:lumOff val="15000"/>
                  </a:schemeClr>
                </a:solidFill>
                <a:latin typeface="Montserrat" panose="00000500000000000000" pitchFamily="2" charset="0"/>
              </a:rPr>
              <a:t>Notebook</a:t>
            </a:r>
          </a:p>
        </p:txBody>
      </p:sp>
      <p:grpSp>
        <p:nvGrpSpPr>
          <p:cNvPr id="106" name="Group 105">
            <a:extLst>
              <a:ext uri="{FF2B5EF4-FFF2-40B4-BE49-F238E27FC236}">
                <a16:creationId xmlns:a16="http://schemas.microsoft.com/office/drawing/2014/main" id="{772D46FD-6B4D-12CF-1253-1C1CF1CB5E6F}"/>
              </a:ext>
            </a:extLst>
          </p:cNvPr>
          <p:cNvGrpSpPr/>
          <p:nvPr/>
        </p:nvGrpSpPr>
        <p:grpSpPr>
          <a:xfrm>
            <a:off x="9377180" y="3210847"/>
            <a:ext cx="2114550" cy="792017"/>
            <a:chOff x="903700" y="3210847"/>
            <a:chExt cx="1762739" cy="792017"/>
          </a:xfrm>
        </p:grpSpPr>
        <p:sp>
          <p:nvSpPr>
            <p:cNvPr id="107" name="Rectangle: Rounded Corners 106">
              <a:extLst>
                <a:ext uri="{FF2B5EF4-FFF2-40B4-BE49-F238E27FC236}">
                  <a16:creationId xmlns:a16="http://schemas.microsoft.com/office/drawing/2014/main" id="{AEC56369-7261-ADA6-A50B-633A1822B2CC}"/>
                </a:ext>
              </a:extLst>
            </p:cNvPr>
            <p:cNvSpPr/>
            <p:nvPr/>
          </p:nvSpPr>
          <p:spPr>
            <a:xfrm>
              <a:off x="903700" y="3210847"/>
              <a:ext cx="536579" cy="209550"/>
            </a:xfrm>
            <a:prstGeom prst="roundRect">
              <a:avLst/>
            </a:prstGeom>
            <a:solidFill>
              <a:srgbClr val="F1F5F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700" dirty="0">
                  <a:solidFill>
                    <a:schemeClr val="tx1">
                      <a:lumMod val="85000"/>
                      <a:lumOff val="15000"/>
                    </a:schemeClr>
                  </a:solidFill>
                  <a:latin typeface="Montserrat" panose="00000500000000000000" pitchFamily="2" charset="0"/>
                </a:rPr>
                <a:t>Desk</a:t>
              </a:r>
            </a:p>
          </p:txBody>
        </p:sp>
        <p:sp>
          <p:nvSpPr>
            <p:cNvPr id="108" name="Rectangle: Rounded Corners 107">
              <a:extLst>
                <a:ext uri="{FF2B5EF4-FFF2-40B4-BE49-F238E27FC236}">
                  <a16:creationId xmlns:a16="http://schemas.microsoft.com/office/drawing/2014/main" id="{43818E78-9B95-486D-AFF6-B27BB180AD71}"/>
                </a:ext>
              </a:extLst>
            </p:cNvPr>
            <p:cNvSpPr/>
            <p:nvPr/>
          </p:nvSpPr>
          <p:spPr>
            <a:xfrm>
              <a:off x="1516479" y="3210847"/>
              <a:ext cx="536579" cy="209550"/>
            </a:xfrm>
            <a:prstGeom prst="roundRect">
              <a:avLst/>
            </a:prstGeom>
            <a:solidFill>
              <a:srgbClr val="F1F5F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600" dirty="0">
                  <a:solidFill>
                    <a:schemeClr val="tx1">
                      <a:lumMod val="85000"/>
                      <a:lumOff val="15000"/>
                    </a:schemeClr>
                  </a:solidFill>
                  <a:latin typeface="Montserrat" panose="00000500000000000000" pitchFamily="2" charset="0"/>
                </a:rPr>
                <a:t>Lens</a:t>
              </a:r>
            </a:p>
          </p:txBody>
        </p:sp>
        <p:sp>
          <p:nvSpPr>
            <p:cNvPr id="109" name="Rectangle: Rounded Corners 108">
              <a:extLst>
                <a:ext uri="{FF2B5EF4-FFF2-40B4-BE49-F238E27FC236}">
                  <a16:creationId xmlns:a16="http://schemas.microsoft.com/office/drawing/2014/main" id="{FC474CCB-9B3C-417B-FBF1-5FE3D7FACDC7}"/>
                </a:ext>
              </a:extLst>
            </p:cNvPr>
            <p:cNvSpPr/>
            <p:nvPr/>
          </p:nvSpPr>
          <p:spPr>
            <a:xfrm>
              <a:off x="2129860" y="3210847"/>
              <a:ext cx="536579" cy="209550"/>
            </a:xfrm>
            <a:prstGeom prst="roundRect">
              <a:avLst/>
            </a:prstGeom>
            <a:solidFill>
              <a:srgbClr val="F1F5F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700" dirty="0">
                  <a:solidFill>
                    <a:schemeClr val="tx1">
                      <a:lumMod val="85000"/>
                      <a:lumOff val="15000"/>
                    </a:schemeClr>
                  </a:solidFill>
                  <a:latin typeface="Montserrat" panose="00000500000000000000" pitchFamily="2" charset="0"/>
                </a:rPr>
                <a:t>Assist</a:t>
              </a:r>
            </a:p>
          </p:txBody>
        </p:sp>
        <p:sp>
          <p:nvSpPr>
            <p:cNvPr id="110" name="Rectangle: Rounded Corners 109">
              <a:extLst>
                <a:ext uri="{FF2B5EF4-FFF2-40B4-BE49-F238E27FC236}">
                  <a16:creationId xmlns:a16="http://schemas.microsoft.com/office/drawing/2014/main" id="{7A552FB7-0B0F-0019-C729-88D74AE579CE}"/>
                </a:ext>
              </a:extLst>
            </p:cNvPr>
            <p:cNvSpPr/>
            <p:nvPr/>
          </p:nvSpPr>
          <p:spPr>
            <a:xfrm>
              <a:off x="903700" y="3523273"/>
              <a:ext cx="536579" cy="209550"/>
            </a:xfrm>
            <a:prstGeom prst="roundRect">
              <a:avLst/>
            </a:prstGeom>
            <a:solidFill>
              <a:srgbClr val="F1F5F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500" dirty="0">
                  <a:solidFill>
                    <a:schemeClr val="tx1">
                      <a:lumMod val="85000"/>
                      <a:lumOff val="15000"/>
                    </a:schemeClr>
                  </a:solidFill>
                  <a:latin typeface="Montserrat" panose="00000500000000000000" pitchFamily="2" charset="0"/>
                </a:rPr>
                <a:t>Service Desk</a:t>
              </a:r>
            </a:p>
          </p:txBody>
        </p:sp>
        <p:sp>
          <p:nvSpPr>
            <p:cNvPr id="111" name="Rectangle: Rounded Corners 110">
              <a:extLst>
                <a:ext uri="{FF2B5EF4-FFF2-40B4-BE49-F238E27FC236}">
                  <a16:creationId xmlns:a16="http://schemas.microsoft.com/office/drawing/2014/main" id="{428BB625-7559-BCFF-ED7B-67813A620417}"/>
                </a:ext>
              </a:extLst>
            </p:cNvPr>
            <p:cNvSpPr/>
            <p:nvPr/>
          </p:nvSpPr>
          <p:spPr>
            <a:xfrm>
              <a:off x="1515849" y="3523273"/>
              <a:ext cx="536579" cy="209550"/>
            </a:xfrm>
            <a:prstGeom prst="roundRect">
              <a:avLst/>
            </a:prstGeom>
            <a:solidFill>
              <a:srgbClr val="F1F5F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700" dirty="0">
                  <a:solidFill>
                    <a:schemeClr val="tx1">
                      <a:lumMod val="85000"/>
                      <a:lumOff val="15000"/>
                    </a:schemeClr>
                  </a:solidFill>
                  <a:latin typeface="Montserrat" panose="00000500000000000000" pitchFamily="2" charset="0"/>
                </a:rPr>
                <a:t>Creator</a:t>
              </a:r>
            </a:p>
          </p:txBody>
        </p:sp>
        <p:sp>
          <p:nvSpPr>
            <p:cNvPr id="112" name="Rectangle: Rounded Corners 111">
              <a:extLst>
                <a:ext uri="{FF2B5EF4-FFF2-40B4-BE49-F238E27FC236}">
                  <a16:creationId xmlns:a16="http://schemas.microsoft.com/office/drawing/2014/main" id="{575B7633-C2CD-9940-172D-1EB8F92E432F}"/>
                </a:ext>
              </a:extLst>
            </p:cNvPr>
            <p:cNvSpPr/>
            <p:nvPr/>
          </p:nvSpPr>
          <p:spPr>
            <a:xfrm>
              <a:off x="2129860" y="3523273"/>
              <a:ext cx="536579" cy="209550"/>
            </a:xfrm>
            <a:prstGeom prst="roundRect">
              <a:avLst/>
            </a:prstGeom>
            <a:solidFill>
              <a:srgbClr val="F1F5F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700" dirty="0">
                  <a:solidFill>
                    <a:schemeClr val="tx1">
                      <a:lumMod val="85000"/>
                      <a:lumOff val="15000"/>
                    </a:schemeClr>
                  </a:solidFill>
                  <a:latin typeface="Montserrat" panose="00000500000000000000" pitchFamily="2" charset="0"/>
                </a:rPr>
                <a:t>Analytics</a:t>
              </a:r>
            </a:p>
          </p:txBody>
        </p:sp>
        <p:sp>
          <p:nvSpPr>
            <p:cNvPr id="113" name="Rectangle: Rounded Corners 112">
              <a:extLst>
                <a:ext uri="{FF2B5EF4-FFF2-40B4-BE49-F238E27FC236}">
                  <a16:creationId xmlns:a16="http://schemas.microsoft.com/office/drawing/2014/main" id="{D4374A87-CB2A-9830-F2CF-9F33D176CF12}"/>
                </a:ext>
              </a:extLst>
            </p:cNvPr>
            <p:cNvSpPr/>
            <p:nvPr/>
          </p:nvSpPr>
          <p:spPr>
            <a:xfrm>
              <a:off x="903700" y="3793314"/>
              <a:ext cx="536579" cy="209550"/>
            </a:xfrm>
            <a:prstGeom prst="roundRect">
              <a:avLst/>
            </a:prstGeom>
            <a:solidFill>
              <a:srgbClr val="F1F5F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600" dirty="0">
                  <a:solidFill>
                    <a:schemeClr val="tx1">
                      <a:lumMod val="85000"/>
                      <a:lumOff val="15000"/>
                    </a:schemeClr>
                  </a:solidFill>
                  <a:latin typeface="Montserrat" panose="00000500000000000000" pitchFamily="2" charset="0"/>
                </a:rPr>
                <a:t>Flow</a:t>
              </a:r>
            </a:p>
          </p:txBody>
        </p:sp>
        <p:sp>
          <p:nvSpPr>
            <p:cNvPr id="114" name="Rectangle: Rounded Corners 113">
              <a:extLst>
                <a:ext uri="{FF2B5EF4-FFF2-40B4-BE49-F238E27FC236}">
                  <a16:creationId xmlns:a16="http://schemas.microsoft.com/office/drawing/2014/main" id="{65171BB1-4F47-8A19-1493-CCC2DE337234}"/>
                </a:ext>
              </a:extLst>
            </p:cNvPr>
            <p:cNvSpPr/>
            <p:nvPr/>
          </p:nvSpPr>
          <p:spPr>
            <a:xfrm>
              <a:off x="1515848" y="3793314"/>
              <a:ext cx="536579" cy="209550"/>
            </a:xfrm>
            <a:prstGeom prst="roundRect">
              <a:avLst/>
            </a:prstGeom>
            <a:solidFill>
              <a:srgbClr val="F1F5F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600" dirty="0">
                  <a:solidFill>
                    <a:schemeClr val="tx1">
                      <a:lumMod val="85000"/>
                      <a:lumOff val="15000"/>
                    </a:schemeClr>
                  </a:solidFill>
                  <a:latin typeface="Montserrat" panose="00000500000000000000" pitchFamily="2" charset="0"/>
                </a:rPr>
                <a:t>Vault</a:t>
              </a:r>
            </a:p>
          </p:txBody>
        </p:sp>
        <p:sp>
          <p:nvSpPr>
            <p:cNvPr id="115" name="Rectangle: Rounded Corners 114">
              <a:extLst>
                <a:ext uri="{FF2B5EF4-FFF2-40B4-BE49-F238E27FC236}">
                  <a16:creationId xmlns:a16="http://schemas.microsoft.com/office/drawing/2014/main" id="{FDA103DA-F5D1-9AC5-0A22-53BD58AE37D2}"/>
                </a:ext>
              </a:extLst>
            </p:cNvPr>
            <p:cNvSpPr/>
            <p:nvPr/>
          </p:nvSpPr>
          <p:spPr>
            <a:xfrm>
              <a:off x="2129860" y="3793314"/>
              <a:ext cx="536579" cy="209550"/>
            </a:xfrm>
            <a:prstGeom prst="roundRect">
              <a:avLst/>
            </a:prstGeom>
            <a:solidFill>
              <a:srgbClr val="F1F5F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600" dirty="0">
                  <a:solidFill>
                    <a:schemeClr val="tx1">
                      <a:lumMod val="85000"/>
                      <a:lumOff val="15000"/>
                    </a:schemeClr>
                  </a:solidFill>
                  <a:latin typeface="Montserrat" panose="00000500000000000000" pitchFamily="2" charset="0"/>
                </a:rPr>
                <a:t>Directory</a:t>
              </a:r>
            </a:p>
          </p:txBody>
        </p:sp>
      </p:grpSp>
      <p:sp>
        <p:nvSpPr>
          <p:cNvPr id="118" name="Rectangle: Rounded Corners 117">
            <a:extLst>
              <a:ext uri="{FF2B5EF4-FFF2-40B4-BE49-F238E27FC236}">
                <a16:creationId xmlns:a16="http://schemas.microsoft.com/office/drawing/2014/main" id="{2A99176A-0CDB-C7E6-81C7-C797BD60BC59}"/>
              </a:ext>
            </a:extLst>
          </p:cNvPr>
          <p:cNvSpPr/>
          <p:nvPr/>
        </p:nvSpPr>
        <p:spPr>
          <a:xfrm>
            <a:off x="1638021" y="4104018"/>
            <a:ext cx="643671" cy="209550"/>
          </a:xfrm>
          <a:prstGeom prst="roundRect">
            <a:avLst/>
          </a:prstGeom>
          <a:solidFill>
            <a:srgbClr val="F1F5F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600" dirty="0" err="1">
                <a:solidFill>
                  <a:schemeClr val="tx1">
                    <a:lumMod val="85000"/>
                    <a:lumOff val="15000"/>
                  </a:schemeClr>
                </a:solidFill>
                <a:latin typeface="Montserrat" panose="00000500000000000000" pitchFamily="2" charset="0"/>
              </a:rPr>
              <a:t>Bigin</a:t>
            </a:r>
            <a:endParaRPr lang="en-IN" sz="600" dirty="0">
              <a:solidFill>
                <a:schemeClr val="tx1">
                  <a:lumMod val="85000"/>
                  <a:lumOff val="15000"/>
                </a:schemeClr>
              </a:solidFill>
              <a:latin typeface="Montserrat" panose="00000500000000000000" pitchFamily="2" charset="0"/>
            </a:endParaRPr>
          </a:p>
        </p:txBody>
      </p:sp>
      <p:sp>
        <p:nvSpPr>
          <p:cNvPr id="120" name="Rectangle: Rounded Corners 119">
            <a:extLst>
              <a:ext uri="{FF2B5EF4-FFF2-40B4-BE49-F238E27FC236}">
                <a16:creationId xmlns:a16="http://schemas.microsoft.com/office/drawing/2014/main" id="{8EC936E3-379E-0B4F-6342-3C7797088F69}"/>
              </a:ext>
            </a:extLst>
          </p:cNvPr>
          <p:cNvSpPr/>
          <p:nvPr/>
        </p:nvSpPr>
        <p:spPr>
          <a:xfrm>
            <a:off x="3703013" y="4064757"/>
            <a:ext cx="643670" cy="209550"/>
          </a:xfrm>
          <a:prstGeom prst="roundRect">
            <a:avLst/>
          </a:prstGeom>
          <a:solidFill>
            <a:srgbClr val="F1F5F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600" dirty="0">
                <a:solidFill>
                  <a:schemeClr val="tx1">
                    <a:lumMod val="85000"/>
                    <a:lumOff val="15000"/>
                  </a:schemeClr>
                </a:solidFill>
                <a:latin typeface="Montserrat" panose="00000500000000000000" pitchFamily="2" charset="0"/>
              </a:rPr>
              <a:t>Projects</a:t>
            </a:r>
          </a:p>
        </p:txBody>
      </p:sp>
      <p:sp>
        <p:nvSpPr>
          <p:cNvPr id="121" name="Rectangle: Rounded Corners 120">
            <a:extLst>
              <a:ext uri="{FF2B5EF4-FFF2-40B4-BE49-F238E27FC236}">
                <a16:creationId xmlns:a16="http://schemas.microsoft.com/office/drawing/2014/main" id="{EC74D4A7-B918-CD39-E4F5-CFBB4E677E68}"/>
              </a:ext>
            </a:extLst>
          </p:cNvPr>
          <p:cNvSpPr/>
          <p:nvPr/>
        </p:nvSpPr>
        <p:spPr>
          <a:xfrm>
            <a:off x="4437335" y="4064757"/>
            <a:ext cx="643670" cy="209550"/>
          </a:xfrm>
          <a:prstGeom prst="roundRect">
            <a:avLst/>
          </a:prstGeom>
          <a:solidFill>
            <a:srgbClr val="F1F5F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600" dirty="0">
                <a:solidFill>
                  <a:schemeClr val="tx1">
                    <a:lumMod val="85000"/>
                    <a:lumOff val="15000"/>
                  </a:schemeClr>
                </a:solidFill>
                <a:latin typeface="Montserrat" panose="00000500000000000000" pitchFamily="2" charset="0"/>
              </a:rPr>
              <a:t>Sprints</a:t>
            </a:r>
          </a:p>
        </p:txBody>
      </p:sp>
      <p:sp>
        <p:nvSpPr>
          <p:cNvPr id="122" name="Rectangle: Rounded Corners 121">
            <a:extLst>
              <a:ext uri="{FF2B5EF4-FFF2-40B4-BE49-F238E27FC236}">
                <a16:creationId xmlns:a16="http://schemas.microsoft.com/office/drawing/2014/main" id="{866BD03C-4891-AC55-42F8-49F1A486B049}"/>
              </a:ext>
            </a:extLst>
          </p:cNvPr>
          <p:cNvSpPr/>
          <p:nvPr/>
        </p:nvSpPr>
        <p:spPr>
          <a:xfrm>
            <a:off x="5179874" y="4064757"/>
            <a:ext cx="643670" cy="209550"/>
          </a:xfrm>
          <a:prstGeom prst="roundRect">
            <a:avLst/>
          </a:prstGeom>
          <a:solidFill>
            <a:srgbClr val="F1F5F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600" dirty="0">
                <a:solidFill>
                  <a:schemeClr val="tx1">
                    <a:lumMod val="85000"/>
                    <a:lumOff val="15000"/>
                  </a:schemeClr>
                </a:solidFill>
                <a:latin typeface="Montserrat" panose="00000500000000000000" pitchFamily="2" charset="0"/>
              </a:rPr>
              <a:t>Commerce</a:t>
            </a:r>
          </a:p>
        </p:txBody>
      </p:sp>
      <p:sp>
        <p:nvSpPr>
          <p:cNvPr id="124" name="Rectangle: Rounded Corners 123">
            <a:extLst>
              <a:ext uri="{FF2B5EF4-FFF2-40B4-BE49-F238E27FC236}">
                <a16:creationId xmlns:a16="http://schemas.microsoft.com/office/drawing/2014/main" id="{800334AA-D688-F0A5-D6D8-961095847A82}"/>
              </a:ext>
            </a:extLst>
          </p:cNvPr>
          <p:cNvSpPr/>
          <p:nvPr/>
        </p:nvSpPr>
        <p:spPr>
          <a:xfrm>
            <a:off x="6562725" y="4040995"/>
            <a:ext cx="643671" cy="209550"/>
          </a:xfrm>
          <a:prstGeom prst="roundRect">
            <a:avLst/>
          </a:prstGeom>
          <a:solidFill>
            <a:srgbClr val="F1F5F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600" dirty="0">
                <a:solidFill>
                  <a:schemeClr val="tx1">
                    <a:lumMod val="85000"/>
                    <a:lumOff val="15000"/>
                  </a:schemeClr>
                </a:solidFill>
                <a:latin typeface="Montserrat" panose="00000500000000000000" pitchFamily="2" charset="0"/>
              </a:rPr>
              <a:t>Learn</a:t>
            </a:r>
          </a:p>
        </p:txBody>
      </p:sp>
      <p:pic>
        <p:nvPicPr>
          <p:cNvPr id="127" name="Picture 126">
            <a:extLst>
              <a:ext uri="{FF2B5EF4-FFF2-40B4-BE49-F238E27FC236}">
                <a16:creationId xmlns:a16="http://schemas.microsoft.com/office/drawing/2014/main" id="{65C6FB0A-7B80-F6D2-86F2-DDCF6D4850D9}"/>
              </a:ext>
            </a:extLst>
          </p:cNvPr>
          <p:cNvPicPr>
            <a:picLocks noChangeAspect="1"/>
          </p:cNvPicPr>
          <p:nvPr/>
        </p:nvPicPr>
        <p:blipFill>
          <a:blip r:embed="rId16"/>
          <a:stretch>
            <a:fillRect/>
          </a:stretch>
        </p:blipFill>
        <p:spPr>
          <a:xfrm>
            <a:off x="6343998" y="4844577"/>
            <a:ext cx="918532" cy="387122"/>
          </a:xfrm>
          <a:prstGeom prst="rect">
            <a:avLst/>
          </a:prstGeom>
        </p:spPr>
      </p:pic>
      <p:sp>
        <p:nvSpPr>
          <p:cNvPr id="128" name="TextBox 127">
            <a:extLst>
              <a:ext uri="{FF2B5EF4-FFF2-40B4-BE49-F238E27FC236}">
                <a16:creationId xmlns:a16="http://schemas.microsoft.com/office/drawing/2014/main" id="{E74CB941-1DD1-30AA-D4AB-89D4265A8944}"/>
              </a:ext>
            </a:extLst>
          </p:cNvPr>
          <p:cNvSpPr txBox="1"/>
          <p:nvPr/>
        </p:nvSpPr>
        <p:spPr>
          <a:xfrm>
            <a:off x="4817572" y="4848831"/>
            <a:ext cx="1725064" cy="369332"/>
          </a:xfrm>
          <a:prstGeom prst="rect">
            <a:avLst/>
          </a:prstGeom>
          <a:noFill/>
        </p:spPr>
        <p:txBody>
          <a:bodyPr wrap="square" rtlCol="0">
            <a:spAutoFit/>
          </a:bodyPr>
          <a:lstStyle/>
          <a:p>
            <a:r>
              <a:rPr lang="en-IN" dirty="0"/>
              <a:t>Powered by:</a:t>
            </a:r>
          </a:p>
        </p:txBody>
      </p:sp>
    </p:spTree>
    <p:extLst>
      <p:ext uri="{BB962C8B-B14F-4D97-AF65-F5344CB8AC3E}">
        <p14:creationId xmlns:p14="http://schemas.microsoft.com/office/powerpoint/2010/main" val="1070433001"/>
      </p:ext>
    </p:extLst>
  </p:cSld>
  <p:clrMapOvr>
    <a:masterClrMapping/>
  </p:clrMapOvr>
</p:sld>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B742F8"/>
      </a:accent1>
      <a:accent2>
        <a:srgbClr val="6C45DC"/>
      </a:accent2>
      <a:accent3>
        <a:srgbClr val="FF9933"/>
      </a:accent3>
      <a:accent4>
        <a:srgbClr val="000340"/>
      </a:accent4>
      <a:accent5>
        <a:srgbClr val="DFE7F4"/>
      </a:accent5>
      <a:accent6>
        <a:srgbClr val="C9C9C9"/>
      </a:accent6>
      <a:hlink>
        <a:srgbClr val="000000"/>
      </a:hlink>
      <a:folHlink>
        <a:srgbClr val="000000"/>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Office Theme">
  <a:themeElements>
    <a:clrScheme name="Gre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86A11652-38AC-A44C-869A-90B7565BFCC6}" vid="{CE4F75B2-D6CA-B94F-BF7E-A7AFB73647FB}"/>
    </a:ext>
  </a:ext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B742F8"/>
    </a:accent1>
    <a:accent2>
      <a:srgbClr val="6C45DC"/>
    </a:accent2>
    <a:accent3>
      <a:srgbClr val="FF9933"/>
    </a:accent3>
    <a:accent4>
      <a:srgbClr val="000340"/>
    </a:accent4>
    <a:accent5>
      <a:srgbClr val="DFE7F4"/>
    </a:accent5>
    <a:accent6>
      <a:srgbClr val="C9C9C9"/>
    </a:accent6>
    <a:hlink>
      <a:srgbClr val="000000"/>
    </a:hlink>
    <a:folHlink>
      <a:srgbClr val="000000"/>
    </a:folHlink>
  </a:clrScheme>
</a:themeOverride>
</file>

<file path=docMetadata/LabelInfo.xml><?xml version="1.0" encoding="utf-8"?>
<clbl:labelList xmlns:clbl="http://schemas.microsoft.com/office/2020/mipLabelMetadata">
  <clbl:label id="{75f2a99b-01fd-48f2-ac60-d4a7a44fd0cc}" enabled="0" method="" siteId="{75f2a99b-01fd-48f2-ac60-d4a7a44fd0cc}" removed="1"/>
</clbl:labelList>
</file>

<file path=docProps/app.xml><?xml version="1.0" encoding="utf-8"?>
<Properties xmlns="http://schemas.openxmlformats.org/officeDocument/2006/extended-properties" xmlns:vt="http://schemas.openxmlformats.org/officeDocument/2006/docPropsVTypes">
  <TotalTime>8170</TotalTime>
  <Words>1608</Words>
  <Application>Microsoft Macintosh PowerPoint</Application>
  <PresentationFormat>Widescreen</PresentationFormat>
  <Paragraphs>249</Paragraphs>
  <Slides>11</Slides>
  <Notes>4</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11</vt:i4>
      </vt:variant>
    </vt:vector>
  </HeadingPairs>
  <TitlesOfParts>
    <vt:vector size="29" baseType="lpstr">
      <vt:lpstr>等线</vt:lpstr>
      <vt:lpstr>Aptos</vt:lpstr>
      <vt:lpstr>Arial</vt:lpstr>
      <vt:lpstr>Calibri</vt:lpstr>
      <vt:lpstr>Gellix</vt:lpstr>
      <vt:lpstr>Inter</vt:lpstr>
      <vt:lpstr>Lato</vt:lpstr>
      <vt:lpstr>Montserrat</vt:lpstr>
      <vt:lpstr>Montserrat Light</vt:lpstr>
      <vt:lpstr>Montserrat SemiBold</vt:lpstr>
      <vt:lpstr>Nunito Sans</vt:lpstr>
      <vt:lpstr>Nunito Sans SemiBold</vt:lpstr>
      <vt:lpstr>Quicksand</vt:lpstr>
      <vt:lpstr>Roboto</vt:lpstr>
      <vt:lpstr>Roboto Black</vt:lpstr>
      <vt:lpstr>Office 主题​​</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Pavin Abraham</dc:creator>
  <cp:lastModifiedBy>Niko</cp:lastModifiedBy>
  <cp:revision>6</cp:revision>
  <dcterms:created xsi:type="dcterms:W3CDTF">2026-01-04T11:24:34Z</dcterms:created>
  <dcterms:modified xsi:type="dcterms:W3CDTF">2026-01-14T08:52:47Z</dcterms:modified>
</cp:coreProperties>
</file>