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0"/>
  </p:notesMasterIdLst>
  <p:handoutMasterIdLst>
    <p:handoutMasterId r:id="rId21"/>
  </p:handoutMasterIdLst>
  <p:sldIdLst>
    <p:sldId id="256" r:id="rId2"/>
    <p:sldId id="280" r:id="rId3"/>
    <p:sldId id="287" r:id="rId4"/>
    <p:sldId id="288" r:id="rId5"/>
    <p:sldId id="290" r:id="rId6"/>
    <p:sldId id="289" r:id="rId7"/>
    <p:sldId id="294" r:id="rId8"/>
    <p:sldId id="304" r:id="rId9"/>
    <p:sldId id="295" r:id="rId10"/>
    <p:sldId id="296" r:id="rId11"/>
    <p:sldId id="297" r:id="rId12"/>
    <p:sldId id="298" r:id="rId13"/>
    <p:sldId id="299" r:id="rId14"/>
    <p:sldId id="300" r:id="rId15"/>
    <p:sldId id="301" r:id="rId16"/>
    <p:sldId id="303" r:id="rId17"/>
    <p:sldId id="302" r:id="rId18"/>
    <p:sldId id="274" r:id="rId19"/>
  </p:sldIdLst>
  <p:sldSz cx="12192000" cy="6858000"/>
  <p:notesSz cx="7010400" cy="92964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9900"/>
    <a:srgbClr val="5F5F5F"/>
    <a:srgbClr val="00000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725" y="6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3038604" cy="465266"/>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sz="quarter" idx="1"/>
          </p:nvPr>
        </p:nvSpPr>
        <p:spPr>
          <a:xfrm>
            <a:off x="3970159" y="0"/>
            <a:ext cx="3038604" cy="465266"/>
          </a:xfrm>
          <a:prstGeom prst="rect">
            <a:avLst/>
          </a:prstGeom>
        </p:spPr>
        <p:txBody>
          <a:bodyPr vert="horz" lIns="91440" tIns="45720" rIns="91440" bIns="45720" rtlCol="0"/>
          <a:lstStyle>
            <a:lvl1pPr algn="r">
              <a:defRPr sz="1200"/>
            </a:lvl1pPr>
          </a:lstStyle>
          <a:p>
            <a:fld id="{4F364390-BD3E-4063-BC35-786A19B832DB}" type="datetimeFigureOut">
              <a:rPr lang="sl-SI" smtClean="0"/>
              <a:t>20. 08. 2020</a:t>
            </a:fld>
            <a:endParaRPr lang="sl-SI"/>
          </a:p>
        </p:txBody>
      </p:sp>
      <p:sp>
        <p:nvSpPr>
          <p:cNvPr id="4" name="Ograda noge 3"/>
          <p:cNvSpPr>
            <a:spLocks noGrp="1"/>
          </p:cNvSpPr>
          <p:nvPr>
            <p:ph type="ftr" sz="quarter" idx="2"/>
          </p:nvPr>
        </p:nvSpPr>
        <p:spPr>
          <a:xfrm>
            <a:off x="0" y="8829648"/>
            <a:ext cx="3038604" cy="465266"/>
          </a:xfrm>
          <a:prstGeom prst="rect">
            <a:avLst/>
          </a:prstGeom>
        </p:spPr>
        <p:txBody>
          <a:bodyPr vert="horz" lIns="91440" tIns="45720" rIns="91440" bIns="45720" rtlCol="0" anchor="b"/>
          <a:lstStyle>
            <a:lvl1pPr algn="l">
              <a:defRPr sz="1200"/>
            </a:lvl1pPr>
          </a:lstStyle>
          <a:p>
            <a:endParaRPr lang="sl-SI"/>
          </a:p>
        </p:txBody>
      </p:sp>
      <p:sp>
        <p:nvSpPr>
          <p:cNvPr id="5" name="Ograda številke diapozitiva 4"/>
          <p:cNvSpPr>
            <a:spLocks noGrp="1"/>
          </p:cNvSpPr>
          <p:nvPr>
            <p:ph type="sldNum" sz="quarter" idx="3"/>
          </p:nvPr>
        </p:nvSpPr>
        <p:spPr>
          <a:xfrm>
            <a:off x="3970159" y="8829648"/>
            <a:ext cx="3038604" cy="465266"/>
          </a:xfrm>
          <a:prstGeom prst="rect">
            <a:avLst/>
          </a:prstGeom>
        </p:spPr>
        <p:txBody>
          <a:bodyPr vert="horz" lIns="91440" tIns="45720" rIns="91440" bIns="45720" rtlCol="0" anchor="b"/>
          <a:lstStyle>
            <a:lvl1pPr algn="r">
              <a:defRPr sz="1200"/>
            </a:lvl1pPr>
          </a:lstStyle>
          <a:p>
            <a:fld id="{44E05F6C-DE6B-40D3-9AB2-DD58F0C0EE81}" type="slidenum">
              <a:rPr lang="sl-SI" smtClean="0"/>
              <a:t>‹#›</a:t>
            </a:fld>
            <a:endParaRPr lang="sl-SI"/>
          </a:p>
        </p:txBody>
      </p:sp>
    </p:spTree>
    <p:extLst>
      <p:ext uri="{BB962C8B-B14F-4D97-AF65-F5344CB8AC3E}">
        <p14:creationId xmlns:p14="http://schemas.microsoft.com/office/powerpoint/2010/main" val="3277402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F0F7FBF7-FF19-4604-BB7F-B917AF544C5B}" type="datetimeFigureOut">
              <a:rPr lang="sl-SI" smtClean="0"/>
              <a:t>20. 08. 2020</a:t>
            </a:fld>
            <a:endParaRPr lang="sl-SI"/>
          </a:p>
        </p:txBody>
      </p:sp>
      <p:sp>
        <p:nvSpPr>
          <p:cNvPr id="4" name="Ograda stranske slike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sl-SI"/>
          </a:p>
        </p:txBody>
      </p:sp>
      <p:sp>
        <p:nvSpPr>
          <p:cNvPr id="5" name="Ograda opomb 4"/>
          <p:cNvSpPr>
            <a:spLocks noGrp="1"/>
          </p:cNvSpPr>
          <p:nvPr>
            <p:ph type="body" sz="quarter" idx="3"/>
          </p:nvPr>
        </p:nvSpPr>
        <p:spPr>
          <a:xfrm>
            <a:off x="701041" y="4415790"/>
            <a:ext cx="5608320" cy="418338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grada noge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sl-SI"/>
          </a:p>
        </p:txBody>
      </p:sp>
      <p:sp>
        <p:nvSpPr>
          <p:cNvPr id="7" name="Ograda številke diapozitiva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C279B13F-5331-4CEF-B179-7C0ECBBA450E}" type="slidenum">
              <a:rPr lang="sl-SI" smtClean="0"/>
              <a:t>‹#›</a:t>
            </a:fld>
            <a:endParaRPr lang="sl-SI"/>
          </a:p>
        </p:txBody>
      </p:sp>
    </p:spTree>
    <p:extLst>
      <p:ext uri="{BB962C8B-B14F-4D97-AF65-F5344CB8AC3E}">
        <p14:creationId xmlns:p14="http://schemas.microsoft.com/office/powerpoint/2010/main" val="4145138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5"/>
          </p:nvPr>
        </p:nvSpPr>
        <p:spPr/>
        <p:txBody>
          <a:bodyPr/>
          <a:lstStyle/>
          <a:p>
            <a:fld id="{C279B13F-5331-4CEF-B179-7C0ECBBA450E}" type="slidenum">
              <a:rPr lang="sl-SI" smtClean="0"/>
              <a:t>1</a:t>
            </a:fld>
            <a:endParaRPr lang="sl-SI"/>
          </a:p>
        </p:txBody>
      </p:sp>
    </p:spTree>
    <p:extLst>
      <p:ext uri="{BB962C8B-B14F-4D97-AF65-F5344CB8AC3E}">
        <p14:creationId xmlns:p14="http://schemas.microsoft.com/office/powerpoint/2010/main" val="2917764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5"/>
          </p:nvPr>
        </p:nvSpPr>
        <p:spPr/>
        <p:txBody>
          <a:bodyPr/>
          <a:lstStyle/>
          <a:p>
            <a:fld id="{C279B13F-5331-4CEF-B179-7C0ECBBA450E}" type="slidenum">
              <a:rPr lang="sl-SI" smtClean="0"/>
              <a:t>10</a:t>
            </a:fld>
            <a:endParaRPr lang="sl-SI"/>
          </a:p>
        </p:txBody>
      </p:sp>
    </p:spTree>
    <p:extLst>
      <p:ext uri="{BB962C8B-B14F-4D97-AF65-F5344CB8AC3E}">
        <p14:creationId xmlns:p14="http://schemas.microsoft.com/office/powerpoint/2010/main" val="1874037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5"/>
          </p:nvPr>
        </p:nvSpPr>
        <p:spPr/>
        <p:txBody>
          <a:bodyPr/>
          <a:lstStyle/>
          <a:p>
            <a:fld id="{C279B13F-5331-4CEF-B179-7C0ECBBA450E}" type="slidenum">
              <a:rPr lang="sl-SI" smtClean="0"/>
              <a:t>11</a:t>
            </a:fld>
            <a:endParaRPr lang="sl-SI"/>
          </a:p>
        </p:txBody>
      </p:sp>
    </p:spTree>
    <p:extLst>
      <p:ext uri="{BB962C8B-B14F-4D97-AF65-F5344CB8AC3E}">
        <p14:creationId xmlns:p14="http://schemas.microsoft.com/office/powerpoint/2010/main" val="3751223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5"/>
          </p:nvPr>
        </p:nvSpPr>
        <p:spPr/>
        <p:txBody>
          <a:bodyPr/>
          <a:lstStyle/>
          <a:p>
            <a:fld id="{C279B13F-5331-4CEF-B179-7C0ECBBA450E}" type="slidenum">
              <a:rPr lang="sl-SI" smtClean="0"/>
              <a:t>12</a:t>
            </a:fld>
            <a:endParaRPr lang="sl-SI"/>
          </a:p>
        </p:txBody>
      </p:sp>
    </p:spTree>
    <p:extLst>
      <p:ext uri="{BB962C8B-B14F-4D97-AF65-F5344CB8AC3E}">
        <p14:creationId xmlns:p14="http://schemas.microsoft.com/office/powerpoint/2010/main" val="1311426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5"/>
          </p:nvPr>
        </p:nvSpPr>
        <p:spPr/>
        <p:txBody>
          <a:bodyPr/>
          <a:lstStyle/>
          <a:p>
            <a:fld id="{C279B13F-5331-4CEF-B179-7C0ECBBA450E}" type="slidenum">
              <a:rPr lang="sl-SI" smtClean="0"/>
              <a:t>13</a:t>
            </a:fld>
            <a:endParaRPr lang="sl-SI"/>
          </a:p>
        </p:txBody>
      </p:sp>
    </p:spTree>
    <p:extLst>
      <p:ext uri="{BB962C8B-B14F-4D97-AF65-F5344CB8AC3E}">
        <p14:creationId xmlns:p14="http://schemas.microsoft.com/office/powerpoint/2010/main" val="778911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5"/>
          </p:nvPr>
        </p:nvSpPr>
        <p:spPr/>
        <p:txBody>
          <a:bodyPr/>
          <a:lstStyle/>
          <a:p>
            <a:fld id="{C279B13F-5331-4CEF-B179-7C0ECBBA450E}" type="slidenum">
              <a:rPr lang="sl-SI" smtClean="0"/>
              <a:t>14</a:t>
            </a:fld>
            <a:endParaRPr lang="sl-SI"/>
          </a:p>
        </p:txBody>
      </p:sp>
    </p:spTree>
    <p:extLst>
      <p:ext uri="{BB962C8B-B14F-4D97-AF65-F5344CB8AC3E}">
        <p14:creationId xmlns:p14="http://schemas.microsoft.com/office/powerpoint/2010/main" val="4091236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5"/>
          </p:nvPr>
        </p:nvSpPr>
        <p:spPr/>
        <p:txBody>
          <a:bodyPr/>
          <a:lstStyle/>
          <a:p>
            <a:fld id="{C279B13F-5331-4CEF-B179-7C0ECBBA450E}" type="slidenum">
              <a:rPr lang="sl-SI" smtClean="0"/>
              <a:t>15</a:t>
            </a:fld>
            <a:endParaRPr lang="sl-SI"/>
          </a:p>
        </p:txBody>
      </p:sp>
    </p:spTree>
    <p:extLst>
      <p:ext uri="{BB962C8B-B14F-4D97-AF65-F5344CB8AC3E}">
        <p14:creationId xmlns:p14="http://schemas.microsoft.com/office/powerpoint/2010/main" val="2813998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5"/>
          </p:nvPr>
        </p:nvSpPr>
        <p:spPr/>
        <p:txBody>
          <a:bodyPr/>
          <a:lstStyle/>
          <a:p>
            <a:fld id="{C279B13F-5331-4CEF-B179-7C0ECBBA450E}" type="slidenum">
              <a:rPr lang="sl-SI" smtClean="0"/>
              <a:t>16</a:t>
            </a:fld>
            <a:endParaRPr lang="sl-SI"/>
          </a:p>
        </p:txBody>
      </p:sp>
    </p:spTree>
    <p:extLst>
      <p:ext uri="{BB962C8B-B14F-4D97-AF65-F5344CB8AC3E}">
        <p14:creationId xmlns:p14="http://schemas.microsoft.com/office/powerpoint/2010/main" val="2771735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5"/>
          </p:nvPr>
        </p:nvSpPr>
        <p:spPr/>
        <p:txBody>
          <a:bodyPr/>
          <a:lstStyle/>
          <a:p>
            <a:fld id="{C279B13F-5331-4CEF-B179-7C0ECBBA450E}" type="slidenum">
              <a:rPr lang="sl-SI" smtClean="0"/>
              <a:t>17</a:t>
            </a:fld>
            <a:endParaRPr lang="sl-SI"/>
          </a:p>
        </p:txBody>
      </p:sp>
    </p:spTree>
    <p:extLst>
      <p:ext uri="{BB962C8B-B14F-4D97-AF65-F5344CB8AC3E}">
        <p14:creationId xmlns:p14="http://schemas.microsoft.com/office/powerpoint/2010/main" val="4286208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5"/>
          </p:nvPr>
        </p:nvSpPr>
        <p:spPr/>
        <p:txBody>
          <a:bodyPr/>
          <a:lstStyle/>
          <a:p>
            <a:fld id="{C279B13F-5331-4CEF-B179-7C0ECBBA450E}" type="slidenum">
              <a:rPr lang="sl-SI" smtClean="0"/>
              <a:t>18</a:t>
            </a:fld>
            <a:endParaRPr lang="sl-SI"/>
          </a:p>
        </p:txBody>
      </p:sp>
    </p:spTree>
    <p:extLst>
      <p:ext uri="{BB962C8B-B14F-4D97-AF65-F5344CB8AC3E}">
        <p14:creationId xmlns:p14="http://schemas.microsoft.com/office/powerpoint/2010/main" val="798973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5"/>
          </p:nvPr>
        </p:nvSpPr>
        <p:spPr/>
        <p:txBody>
          <a:bodyPr/>
          <a:lstStyle/>
          <a:p>
            <a:fld id="{C279B13F-5331-4CEF-B179-7C0ECBBA450E}" type="slidenum">
              <a:rPr lang="sl-SI" smtClean="0"/>
              <a:t>2</a:t>
            </a:fld>
            <a:endParaRPr lang="sl-SI"/>
          </a:p>
        </p:txBody>
      </p:sp>
    </p:spTree>
    <p:extLst>
      <p:ext uri="{BB962C8B-B14F-4D97-AF65-F5344CB8AC3E}">
        <p14:creationId xmlns:p14="http://schemas.microsoft.com/office/powerpoint/2010/main" val="3759024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5"/>
          </p:nvPr>
        </p:nvSpPr>
        <p:spPr/>
        <p:txBody>
          <a:bodyPr/>
          <a:lstStyle/>
          <a:p>
            <a:fld id="{C279B13F-5331-4CEF-B179-7C0ECBBA450E}" type="slidenum">
              <a:rPr lang="sl-SI" smtClean="0"/>
              <a:t>3</a:t>
            </a:fld>
            <a:endParaRPr lang="sl-SI"/>
          </a:p>
        </p:txBody>
      </p:sp>
    </p:spTree>
    <p:extLst>
      <p:ext uri="{BB962C8B-B14F-4D97-AF65-F5344CB8AC3E}">
        <p14:creationId xmlns:p14="http://schemas.microsoft.com/office/powerpoint/2010/main" val="3562590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5"/>
          </p:nvPr>
        </p:nvSpPr>
        <p:spPr/>
        <p:txBody>
          <a:bodyPr/>
          <a:lstStyle/>
          <a:p>
            <a:fld id="{C279B13F-5331-4CEF-B179-7C0ECBBA450E}" type="slidenum">
              <a:rPr lang="sl-SI" smtClean="0"/>
              <a:t>4</a:t>
            </a:fld>
            <a:endParaRPr lang="sl-SI"/>
          </a:p>
        </p:txBody>
      </p:sp>
    </p:spTree>
    <p:extLst>
      <p:ext uri="{BB962C8B-B14F-4D97-AF65-F5344CB8AC3E}">
        <p14:creationId xmlns:p14="http://schemas.microsoft.com/office/powerpoint/2010/main" val="2247401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5"/>
          </p:nvPr>
        </p:nvSpPr>
        <p:spPr/>
        <p:txBody>
          <a:bodyPr/>
          <a:lstStyle/>
          <a:p>
            <a:fld id="{C279B13F-5331-4CEF-B179-7C0ECBBA450E}" type="slidenum">
              <a:rPr lang="sl-SI" smtClean="0"/>
              <a:t>5</a:t>
            </a:fld>
            <a:endParaRPr lang="sl-SI"/>
          </a:p>
        </p:txBody>
      </p:sp>
    </p:spTree>
    <p:extLst>
      <p:ext uri="{BB962C8B-B14F-4D97-AF65-F5344CB8AC3E}">
        <p14:creationId xmlns:p14="http://schemas.microsoft.com/office/powerpoint/2010/main" val="3076228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5"/>
          </p:nvPr>
        </p:nvSpPr>
        <p:spPr/>
        <p:txBody>
          <a:bodyPr/>
          <a:lstStyle/>
          <a:p>
            <a:fld id="{C279B13F-5331-4CEF-B179-7C0ECBBA450E}" type="slidenum">
              <a:rPr lang="sl-SI" smtClean="0"/>
              <a:t>6</a:t>
            </a:fld>
            <a:endParaRPr lang="sl-SI"/>
          </a:p>
        </p:txBody>
      </p:sp>
    </p:spTree>
    <p:extLst>
      <p:ext uri="{BB962C8B-B14F-4D97-AF65-F5344CB8AC3E}">
        <p14:creationId xmlns:p14="http://schemas.microsoft.com/office/powerpoint/2010/main" val="788728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5"/>
          </p:nvPr>
        </p:nvSpPr>
        <p:spPr/>
        <p:txBody>
          <a:bodyPr/>
          <a:lstStyle/>
          <a:p>
            <a:fld id="{C279B13F-5331-4CEF-B179-7C0ECBBA450E}" type="slidenum">
              <a:rPr lang="sl-SI" smtClean="0"/>
              <a:t>7</a:t>
            </a:fld>
            <a:endParaRPr lang="sl-SI"/>
          </a:p>
        </p:txBody>
      </p:sp>
    </p:spTree>
    <p:extLst>
      <p:ext uri="{BB962C8B-B14F-4D97-AF65-F5344CB8AC3E}">
        <p14:creationId xmlns:p14="http://schemas.microsoft.com/office/powerpoint/2010/main" val="1640746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5"/>
          </p:nvPr>
        </p:nvSpPr>
        <p:spPr/>
        <p:txBody>
          <a:bodyPr/>
          <a:lstStyle/>
          <a:p>
            <a:fld id="{C279B13F-5331-4CEF-B179-7C0ECBBA450E}" type="slidenum">
              <a:rPr lang="sl-SI" smtClean="0"/>
              <a:t>8</a:t>
            </a:fld>
            <a:endParaRPr lang="sl-SI"/>
          </a:p>
        </p:txBody>
      </p:sp>
    </p:spTree>
    <p:extLst>
      <p:ext uri="{BB962C8B-B14F-4D97-AF65-F5344CB8AC3E}">
        <p14:creationId xmlns:p14="http://schemas.microsoft.com/office/powerpoint/2010/main" val="4159839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5"/>
          </p:nvPr>
        </p:nvSpPr>
        <p:spPr/>
        <p:txBody>
          <a:bodyPr/>
          <a:lstStyle/>
          <a:p>
            <a:fld id="{C279B13F-5331-4CEF-B179-7C0ECBBA450E}" type="slidenum">
              <a:rPr lang="sl-SI" smtClean="0"/>
              <a:t>9</a:t>
            </a:fld>
            <a:endParaRPr lang="sl-SI"/>
          </a:p>
        </p:txBody>
      </p:sp>
    </p:spTree>
    <p:extLst>
      <p:ext uri="{BB962C8B-B14F-4D97-AF65-F5344CB8AC3E}">
        <p14:creationId xmlns:p14="http://schemas.microsoft.com/office/powerpoint/2010/main" val="1500908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10" name="Pravokotni trikotnik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Naslov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sl-SI"/>
              <a:t>Uredite slog naslova matrice</a:t>
            </a:r>
            <a:endParaRPr kumimoji="0" lang="en-US"/>
          </a:p>
        </p:txBody>
      </p:sp>
      <p:sp>
        <p:nvSpPr>
          <p:cNvPr id="17" name="Podnaslov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sl-SI"/>
              <a:t>Uredite slog podnaslova matrice</a:t>
            </a:r>
            <a:endParaRPr kumimoji="0" lang="en-US"/>
          </a:p>
        </p:txBody>
      </p:sp>
      <p:grpSp>
        <p:nvGrpSpPr>
          <p:cNvPr id="2" name="Skupina 1"/>
          <p:cNvGrpSpPr/>
          <p:nvPr/>
        </p:nvGrpSpPr>
        <p:grpSpPr>
          <a:xfrm>
            <a:off x="-5019" y="4953000"/>
            <a:ext cx="12197020" cy="1912088"/>
            <a:chOff x="-3765" y="4832896"/>
            <a:chExt cx="9147765" cy="2032192"/>
          </a:xfrm>
        </p:grpSpPr>
        <p:sp>
          <p:nvSpPr>
            <p:cNvPr id="7" name="Prostoročno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Prostoročno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Prostoročno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Raven povezovalnik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Ograda datuma 29"/>
          <p:cNvSpPr>
            <a:spLocks noGrp="1"/>
          </p:cNvSpPr>
          <p:nvPr>
            <p:ph type="dt" sz="half" idx="10"/>
          </p:nvPr>
        </p:nvSpPr>
        <p:spPr/>
        <p:txBody>
          <a:bodyPr/>
          <a:lstStyle>
            <a:lvl1pPr>
              <a:defRPr>
                <a:solidFill>
                  <a:srgbClr val="FFFFFF"/>
                </a:solidFill>
              </a:defRPr>
            </a:lvl1pPr>
            <a:extLst/>
          </a:lstStyle>
          <a:p>
            <a:fld id="{BA6211DE-ABD2-4FA5-9A38-B9D3C922402E}" type="datetimeFigureOut">
              <a:rPr lang="sl-SI" smtClean="0"/>
              <a:t>20. 08. 2020</a:t>
            </a:fld>
            <a:endParaRPr lang="sl-SI"/>
          </a:p>
        </p:txBody>
      </p:sp>
      <p:sp>
        <p:nvSpPr>
          <p:cNvPr id="19" name="Ograda noge 18"/>
          <p:cNvSpPr>
            <a:spLocks noGrp="1"/>
          </p:cNvSpPr>
          <p:nvPr>
            <p:ph type="ftr" sz="quarter" idx="11"/>
          </p:nvPr>
        </p:nvSpPr>
        <p:spPr/>
        <p:txBody>
          <a:bodyPr/>
          <a:lstStyle>
            <a:lvl1pPr>
              <a:defRPr>
                <a:solidFill>
                  <a:schemeClr val="accent1">
                    <a:tint val="20000"/>
                  </a:schemeClr>
                </a:solidFill>
              </a:defRPr>
            </a:lvl1pPr>
            <a:extLst/>
          </a:lstStyle>
          <a:p>
            <a:endParaRPr lang="sl-SI"/>
          </a:p>
        </p:txBody>
      </p:sp>
      <p:sp>
        <p:nvSpPr>
          <p:cNvPr id="27" name="Ograda številke diapozitiva 26"/>
          <p:cNvSpPr>
            <a:spLocks noGrp="1"/>
          </p:cNvSpPr>
          <p:nvPr>
            <p:ph type="sldNum" sz="quarter" idx="12"/>
          </p:nvPr>
        </p:nvSpPr>
        <p:spPr/>
        <p:txBody>
          <a:bodyPr/>
          <a:lstStyle>
            <a:lvl1pPr>
              <a:defRPr>
                <a:solidFill>
                  <a:srgbClr val="FFFFFF"/>
                </a:solidFill>
              </a:defRPr>
            </a:lvl1pPr>
            <a:extLst/>
          </a:lstStyle>
          <a:p>
            <a:fld id="{77FB4AA4-7C02-4544-B6B1-46FD9B14B498}" type="slidenum">
              <a:rPr lang="sl-SI" smtClean="0"/>
              <a:t>‹#›</a:t>
            </a:fld>
            <a:endParaRPr lang="sl-S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kumimoji="0" lang="sl-SI"/>
              <a:t>Uredite slog naslova matrice</a:t>
            </a:r>
            <a:endParaRPr kumimoji="0" lang="en-US"/>
          </a:p>
        </p:txBody>
      </p:sp>
      <p:sp>
        <p:nvSpPr>
          <p:cNvPr id="3" name="Ograda navpičnega besedila 2"/>
          <p:cNvSpPr>
            <a:spLocks noGrp="1"/>
          </p:cNvSpPr>
          <p:nvPr>
            <p:ph type="body" orient="vert" idx="1"/>
          </p:nvPr>
        </p:nvSpPr>
        <p:spPr>
          <a:xfrm>
            <a:off x="609600" y="1481330"/>
            <a:ext cx="10972800" cy="4386071"/>
          </a:xfrm>
        </p:spPr>
        <p:txBody>
          <a:bodyPr vert="eaVert"/>
          <a:lstStyle/>
          <a:p>
            <a:pPr lvl="0" eaLnBrk="1" latinLnBrk="0" hangingPunct="1"/>
            <a:r>
              <a:rPr lang="sl-SI"/>
              <a:t>Uredite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
        <p:nvSpPr>
          <p:cNvPr id="4" name="Ograda datuma 3"/>
          <p:cNvSpPr>
            <a:spLocks noGrp="1"/>
          </p:cNvSpPr>
          <p:nvPr>
            <p:ph type="dt" sz="half" idx="10"/>
          </p:nvPr>
        </p:nvSpPr>
        <p:spPr/>
        <p:txBody>
          <a:bodyPr/>
          <a:lstStyle/>
          <a:p>
            <a:fld id="{BA6211DE-ABD2-4FA5-9A38-B9D3C922402E}" type="datetimeFigureOut">
              <a:rPr lang="sl-SI" smtClean="0"/>
              <a:t>20. 08. 2020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7FB4AA4-7C02-4544-B6B1-46FD9B14B498}" type="slidenum">
              <a:rPr lang="sl-SI" smtClean="0"/>
              <a:t>‹#›</a:t>
            </a:fld>
            <a:endParaRPr lang="sl-S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9125351" y="274641"/>
            <a:ext cx="2369960" cy="5592761"/>
          </a:xfrm>
        </p:spPr>
        <p:txBody>
          <a:bodyPr vert="eaVert"/>
          <a:lstStyle/>
          <a:p>
            <a:r>
              <a:rPr kumimoji="0" lang="sl-SI"/>
              <a:t>Uredite slog naslova matrice</a:t>
            </a:r>
            <a:endParaRPr kumimoji="0" lang="en-US"/>
          </a:p>
        </p:txBody>
      </p:sp>
      <p:sp>
        <p:nvSpPr>
          <p:cNvPr id="3" name="Ograda navpičnega besedila 2"/>
          <p:cNvSpPr>
            <a:spLocks noGrp="1"/>
          </p:cNvSpPr>
          <p:nvPr>
            <p:ph type="body" orient="vert" idx="1"/>
          </p:nvPr>
        </p:nvSpPr>
        <p:spPr>
          <a:xfrm>
            <a:off x="609600" y="274641"/>
            <a:ext cx="8432800" cy="5592760"/>
          </a:xfrm>
        </p:spPr>
        <p:txBody>
          <a:bodyPr vert="eaVert"/>
          <a:lstStyle/>
          <a:p>
            <a:pPr lvl="0" eaLnBrk="1" latinLnBrk="0" hangingPunct="1"/>
            <a:r>
              <a:rPr lang="sl-SI"/>
              <a:t>Uredite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
        <p:nvSpPr>
          <p:cNvPr id="4" name="Ograda datuma 3"/>
          <p:cNvSpPr>
            <a:spLocks noGrp="1"/>
          </p:cNvSpPr>
          <p:nvPr>
            <p:ph type="dt" sz="half" idx="10"/>
          </p:nvPr>
        </p:nvSpPr>
        <p:spPr/>
        <p:txBody>
          <a:bodyPr/>
          <a:lstStyle/>
          <a:p>
            <a:fld id="{BA6211DE-ABD2-4FA5-9A38-B9D3C922402E}" type="datetimeFigureOut">
              <a:rPr lang="sl-SI" smtClean="0"/>
              <a:t>20. 08. 2020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7FB4AA4-7C02-4544-B6B1-46FD9B14B498}" type="slidenum">
              <a:rPr lang="sl-SI" smtClean="0"/>
              <a:t>‹#›</a:t>
            </a:fld>
            <a:endParaRPr lang="sl-S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3" name="Ograda vsebine 2"/>
          <p:cNvSpPr>
            <a:spLocks noGrp="1"/>
          </p:cNvSpPr>
          <p:nvPr>
            <p:ph idx="1"/>
          </p:nvPr>
        </p:nvSpPr>
        <p:spPr/>
        <p:txBody>
          <a:bodyPr/>
          <a:lstStyle/>
          <a:p>
            <a:pPr lvl="0" eaLnBrk="1" latinLnBrk="0" hangingPunct="1"/>
            <a:r>
              <a:rPr lang="sl-SI"/>
              <a:t>Uredite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
        <p:nvSpPr>
          <p:cNvPr id="4" name="Ograda datuma 3"/>
          <p:cNvSpPr>
            <a:spLocks noGrp="1"/>
          </p:cNvSpPr>
          <p:nvPr>
            <p:ph type="dt" sz="half" idx="10"/>
          </p:nvPr>
        </p:nvSpPr>
        <p:spPr/>
        <p:txBody>
          <a:bodyPr/>
          <a:lstStyle/>
          <a:p>
            <a:fld id="{BA6211DE-ABD2-4FA5-9A38-B9D3C922402E}" type="datetimeFigureOut">
              <a:rPr lang="sl-SI" smtClean="0"/>
              <a:t>20. 08. 2020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7FB4AA4-7C02-4544-B6B1-46FD9B14B498}" type="slidenum">
              <a:rPr lang="sl-SI" smtClean="0"/>
              <a:t>‹#›</a:t>
            </a:fld>
            <a:endParaRPr lang="sl-SI"/>
          </a:p>
        </p:txBody>
      </p:sp>
      <p:sp>
        <p:nvSpPr>
          <p:cNvPr id="7" name="Naslov 6"/>
          <p:cNvSpPr>
            <a:spLocks noGrp="1"/>
          </p:cNvSpPr>
          <p:nvPr>
            <p:ph type="title"/>
          </p:nvPr>
        </p:nvSpPr>
        <p:spPr/>
        <p:txBody>
          <a:bodyPr rtlCol="0"/>
          <a:lstStyle/>
          <a:p>
            <a:r>
              <a:rPr kumimoji="0" lang="sl-SI"/>
              <a:t>Uredite slog naslova matrice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bg>
      <p:bgRef idx="1002">
        <a:schemeClr val="bg1"/>
      </p:bgRef>
    </p:bg>
    <p:spTree>
      <p:nvGrpSpPr>
        <p:cNvPr id="1" name=""/>
        <p:cNvGrpSpPr/>
        <p:nvPr/>
      </p:nvGrpSpPr>
      <p:grpSpPr>
        <a:xfrm>
          <a:off x="0" y="0"/>
          <a:ext cx="0" cy="0"/>
          <a:chOff x="0" y="0"/>
          <a:chExt cx="0" cy="0"/>
        </a:xfrm>
      </p:grpSpPr>
      <p:sp>
        <p:nvSpPr>
          <p:cNvPr id="2" name="Naslov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sl-SI"/>
              <a:t>Uredite slog naslova matrice</a:t>
            </a:r>
            <a:endParaRPr kumimoji="0" lang="en-US"/>
          </a:p>
        </p:txBody>
      </p:sp>
      <p:sp>
        <p:nvSpPr>
          <p:cNvPr id="3" name="Ograda besedila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sl-SI"/>
              <a:t>Uredite sloge besedila matrice</a:t>
            </a:r>
          </a:p>
        </p:txBody>
      </p:sp>
      <p:sp>
        <p:nvSpPr>
          <p:cNvPr id="4" name="Ograda datuma 3"/>
          <p:cNvSpPr>
            <a:spLocks noGrp="1"/>
          </p:cNvSpPr>
          <p:nvPr>
            <p:ph type="dt" sz="half" idx="10"/>
          </p:nvPr>
        </p:nvSpPr>
        <p:spPr/>
        <p:txBody>
          <a:bodyPr/>
          <a:lstStyle/>
          <a:p>
            <a:fld id="{BA6211DE-ABD2-4FA5-9A38-B9D3C922402E}" type="datetimeFigureOut">
              <a:rPr lang="sl-SI" smtClean="0"/>
              <a:t>20. 08. 2020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7FB4AA4-7C02-4544-B6B1-46FD9B14B498}" type="slidenum">
              <a:rPr lang="sl-SI" smtClean="0"/>
              <a:t>‹#›</a:t>
            </a:fld>
            <a:endParaRPr lang="sl-SI"/>
          </a:p>
        </p:txBody>
      </p:sp>
      <p:sp>
        <p:nvSpPr>
          <p:cNvPr id="7" name="Škarnice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Škarnice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bg>
      <p:bgRef idx="1002">
        <a:schemeClr val="bg1"/>
      </p:bgRef>
    </p:bg>
    <p:spTree>
      <p:nvGrpSpPr>
        <p:cNvPr id="1" name=""/>
        <p:cNvGrpSpPr/>
        <p:nvPr/>
      </p:nvGrpSpPr>
      <p:grpSpPr>
        <a:xfrm>
          <a:off x="0" y="0"/>
          <a:ext cx="0" cy="0"/>
          <a:chOff x="0" y="0"/>
          <a:chExt cx="0" cy="0"/>
        </a:xfrm>
      </p:grpSpPr>
      <p:sp>
        <p:nvSpPr>
          <p:cNvPr id="3" name="Ograda vsebine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sl-SI"/>
              <a:t>Uredite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
        <p:nvSpPr>
          <p:cNvPr id="4" name="Ograda vsebine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sl-SI"/>
              <a:t>Uredite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
        <p:nvSpPr>
          <p:cNvPr id="5" name="Ograda datuma 4"/>
          <p:cNvSpPr>
            <a:spLocks noGrp="1"/>
          </p:cNvSpPr>
          <p:nvPr>
            <p:ph type="dt" sz="half" idx="10"/>
          </p:nvPr>
        </p:nvSpPr>
        <p:spPr/>
        <p:txBody>
          <a:bodyPr/>
          <a:lstStyle/>
          <a:p>
            <a:fld id="{BA6211DE-ABD2-4FA5-9A38-B9D3C922402E}" type="datetimeFigureOut">
              <a:rPr lang="sl-SI" smtClean="0"/>
              <a:t>20. 08. 2020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77FB4AA4-7C02-4544-B6B1-46FD9B14B498}" type="slidenum">
              <a:rPr lang="sl-SI" smtClean="0"/>
              <a:t>‹#›</a:t>
            </a:fld>
            <a:endParaRPr lang="sl-SI"/>
          </a:p>
        </p:txBody>
      </p:sp>
      <p:sp>
        <p:nvSpPr>
          <p:cNvPr id="8" name="Naslov 7"/>
          <p:cNvSpPr>
            <a:spLocks noGrp="1"/>
          </p:cNvSpPr>
          <p:nvPr>
            <p:ph type="title"/>
          </p:nvPr>
        </p:nvSpPr>
        <p:spPr/>
        <p:txBody>
          <a:bodyPr rtlCol="0"/>
          <a:lstStyle/>
          <a:p>
            <a:r>
              <a:rPr kumimoji="0" lang="sl-SI"/>
              <a:t>Uredite slog naslova matrice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rimerjava">
    <p:bg>
      <p:bgRef idx="1003">
        <a:schemeClr val="bg1"/>
      </p:bgRef>
    </p:bg>
    <p:spTree>
      <p:nvGrpSpPr>
        <p:cNvPr id="1" name=""/>
        <p:cNvGrpSpPr/>
        <p:nvPr/>
      </p:nvGrpSpPr>
      <p:grpSpPr>
        <a:xfrm>
          <a:off x="0" y="0"/>
          <a:ext cx="0" cy="0"/>
          <a:chOff x="0" y="0"/>
          <a:chExt cx="0" cy="0"/>
        </a:xfrm>
      </p:grpSpPr>
      <p:sp>
        <p:nvSpPr>
          <p:cNvPr id="2" name="Naslov 1"/>
          <p:cNvSpPr>
            <a:spLocks noGrp="1"/>
          </p:cNvSpPr>
          <p:nvPr>
            <p:ph type="title"/>
          </p:nvPr>
        </p:nvSpPr>
        <p:spPr>
          <a:xfrm>
            <a:off x="609600" y="273050"/>
            <a:ext cx="10972800" cy="1143000"/>
          </a:xfrm>
        </p:spPr>
        <p:txBody>
          <a:bodyPr anchor="ctr"/>
          <a:lstStyle>
            <a:lvl1pPr>
              <a:defRPr/>
            </a:lvl1pPr>
            <a:extLst/>
          </a:lstStyle>
          <a:p>
            <a:r>
              <a:rPr kumimoji="0" lang="sl-SI"/>
              <a:t>Uredite slog naslova matrice</a:t>
            </a:r>
            <a:endParaRPr kumimoji="0" lang="en-US"/>
          </a:p>
        </p:txBody>
      </p:sp>
      <p:sp>
        <p:nvSpPr>
          <p:cNvPr id="3" name="Ograda besedila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sl-SI"/>
              <a:t>Uredite sloge besedila matrice</a:t>
            </a:r>
          </a:p>
        </p:txBody>
      </p:sp>
      <p:sp>
        <p:nvSpPr>
          <p:cNvPr id="4" name="Ograda besedila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sl-SI"/>
              <a:t>Uredite sloge besedila matrice</a:t>
            </a:r>
          </a:p>
        </p:txBody>
      </p:sp>
      <p:sp>
        <p:nvSpPr>
          <p:cNvPr id="5" name="Ograda vsebine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sl-SI"/>
              <a:t>Uredite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
        <p:nvSpPr>
          <p:cNvPr id="6" name="Ograda vsebine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sl-SI"/>
              <a:t>Uredite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
        <p:nvSpPr>
          <p:cNvPr id="7" name="Ograda datuma 6"/>
          <p:cNvSpPr>
            <a:spLocks noGrp="1"/>
          </p:cNvSpPr>
          <p:nvPr>
            <p:ph type="dt" sz="half" idx="10"/>
          </p:nvPr>
        </p:nvSpPr>
        <p:spPr/>
        <p:txBody>
          <a:bodyPr/>
          <a:lstStyle/>
          <a:p>
            <a:fld id="{BA6211DE-ABD2-4FA5-9A38-B9D3C922402E}" type="datetimeFigureOut">
              <a:rPr lang="sl-SI" smtClean="0"/>
              <a:t>20. 08. 2020</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77FB4AA4-7C02-4544-B6B1-46FD9B14B498}" type="slidenum">
              <a:rPr lang="sl-SI" smtClean="0"/>
              <a:t>‹#›</a:t>
            </a:fld>
            <a:endParaRPr lang="sl-SI"/>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bg>
      <p:bgRef idx="1002">
        <a:schemeClr val="bg1"/>
      </p:bgRef>
    </p:bg>
    <p:spTree>
      <p:nvGrpSpPr>
        <p:cNvPr id="1" name=""/>
        <p:cNvGrpSpPr/>
        <p:nvPr/>
      </p:nvGrpSpPr>
      <p:grpSpPr>
        <a:xfrm>
          <a:off x="0" y="0"/>
          <a:ext cx="0" cy="0"/>
          <a:chOff x="0" y="0"/>
          <a:chExt cx="0" cy="0"/>
        </a:xfrm>
      </p:grpSpPr>
      <p:sp>
        <p:nvSpPr>
          <p:cNvPr id="3" name="Ograda datuma 2"/>
          <p:cNvSpPr>
            <a:spLocks noGrp="1"/>
          </p:cNvSpPr>
          <p:nvPr>
            <p:ph type="dt" sz="half" idx="10"/>
          </p:nvPr>
        </p:nvSpPr>
        <p:spPr/>
        <p:txBody>
          <a:bodyPr/>
          <a:lstStyle/>
          <a:p>
            <a:fld id="{BA6211DE-ABD2-4FA5-9A38-B9D3C922402E}" type="datetimeFigureOut">
              <a:rPr lang="sl-SI" smtClean="0"/>
              <a:t>20. 08. 2020</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77FB4AA4-7C02-4544-B6B1-46FD9B14B498}" type="slidenum">
              <a:rPr lang="sl-SI" smtClean="0"/>
              <a:t>‹#›</a:t>
            </a:fld>
            <a:endParaRPr lang="sl-SI"/>
          </a:p>
        </p:txBody>
      </p:sp>
      <p:sp>
        <p:nvSpPr>
          <p:cNvPr id="6" name="Naslov 5"/>
          <p:cNvSpPr>
            <a:spLocks noGrp="1"/>
          </p:cNvSpPr>
          <p:nvPr>
            <p:ph type="title"/>
          </p:nvPr>
        </p:nvSpPr>
        <p:spPr/>
        <p:txBody>
          <a:bodyPr rtlCol="0"/>
          <a:lstStyle/>
          <a:p>
            <a:r>
              <a:rPr kumimoji="0" lang="sl-SI"/>
              <a:t>Uredite slog naslova matrice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BA6211DE-ABD2-4FA5-9A38-B9D3C922402E}" type="datetimeFigureOut">
              <a:rPr lang="sl-SI" smtClean="0"/>
              <a:t>20. 08. 2020</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77FB4AA4-7C02-4544-B6B1-46FD9B14B498}" type="slidenum">
              <a:rPr lang="sl-SI" smtClean="0"/>
              <a:t>‹#›</a:t>
            </a:fld>
            <a:endParaRPr lang="sl-S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1_Naslov in vsebina">
    <p:bg>
      <p:bgRef idx="1003">
        <a:schemeClr val="bg1"/>
      </p:bgRef>
    </p:bg>
    <p:spTree>
      <p:nvGrpSpPr>
        <p:cNvPr id="1" name=""/>
        <p:cNvGrpSpPr/>
        <p:nvPr/>
      </p:nvGrpSpPr>
      <p:grpSpPr>
        <a:xfrm>
          <a:off x="0" y="0"/>
          <a:ext cx="0" cy="0"/>
          <a:chOff x="0" y="0"/>
          <a:chExt cx="0" cy="0"/>
        </a:xfrm>
      </p:grpSpPr>
      <p:sp>
        <p:nvSpPr>
          <p:cNvPr id="2" name="Naslov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sl-SI"/>
              <a:t>Uredite slog naslova matrice</a:t>
            </a:r>
            <a:endParaRPr kumimoji="0" lang="en-US"/>
          </a:p>
        </p:txBody>
      </p:sp>
      <p:sp>
        <p:nvSpPr>
          <p:cNvPr id="3" name="Ograda besedila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sl-SI"/>
              <a:t>Uredite sloge besedila matrice</a:t>
            </a:r>
          </a:p>
        </p:txBody>
      </p:sp>
      <p:sp>
        <p:nvSpPr>
          <p:cNvPr id="4" name="Ograda vsebine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sl-SI"/>
              <a:t>Uredite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
        <p:nvSpPr>
          <p:cNvPr id="5" name="Ograda datuma 4"/>
          <p:cNvSpPr>
            <a:spLocks noGrp="1"/>
          </p:cNvSpPr>
          <p:nvPr>
            <p:ph type="dt" sz="half" idx="10"/>
          </p:nvPr>
        </p:nvSpPr>
        <p:spPr>
          <a:xfrm>
            <a:off x="8969376" y="6407944"/>
            <a:ext cx="2560320" cy="365760"/>
          </a:xfrm>
        </p:spPr>
        <p:txBody>
          <a:bodyPr/>
          <a:lstStyle/>
          <a:p>
            <a:fld id="{BA6211DE-ABD2-4FA5-9A38-B9D3C922402E}" type="datetimeFigureOut">
              <a:rPr lang="sl-SI" smtClean="0"/>
              <a:t>20. 08. 2020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77FB4AA4-7C02-4544-B6B1-46FD9B14B498}" type="slidenum">
              <a:rPr lang="sl-SI" smtClean="0"/>
              <a:t>‹#›</a:t>
            </a:fld>
            <a:endParaRPr lang="sl-SI"/>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bg>
      <p:bgRef idx="1002">
        <a:schemeClr val="bg1"/>
      </p:bgRef>
    </p:bg>
    <p:spTree>
      <p:nvGrpSpPr>
        <p:cNvPr id="1" name=""/>
        <p:cNvGrpSpPr/>
        <p:nvPr/>
      </p:nvGrpSpPr>
      <p:grpSpPr>
        <a:xfrm>
          <a:off x="0" y="0"/>
          <a:ext cx="0" cy="0"/>
          <a:chOff x="0" y="0"/>
          <a:chExt cx="0" cy="0"/>
        </a:xfrm>
      </p:grpSpPr>
      <p:sp>
        <p:nvSpPr>
          <p:cNvPr id="4" name="Ograda besedila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sl-SI"/>
              <a:t>Uredite sloge besedila matrice</a:t>
            </a:r>
          </a:p>
        </p:txBody>
      </p:sp>
      <p:sp>
        <p:nvSpPr>
          <p:cNvPr id="3" name="Ograda slike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sl-SI"/>
              <a:t>Kliknite ikono, če želite dodati sliko</a:t>
            </a:r>
            <a:endParaRPr kumimoji="0" lang="en-US" dirty="0"/>
          </a:p>
        </p:txBody>
      </p:sp>
      <p:sp>
        <p:nvSpPr>
          <p:cNvPr id="5" name="Ograda datuma 4"/>
          <p:cNvSpPr>
            <a:spLocks noGrp="1"/>
          </p:cNvSpPr>
          <p:nvPr>
            <p:ph type="dt" sz="half" idx="10"/>
          </p:nvPr>
        </p:nvSpPr>
        <p:spPr/>
        <p:txBody>
          <a:bodyPr/>
          <a:lstStyle>
            <a:lvl1pPr>
              <a:defRPr>
                <a:solidFill>
                  <a:schemeClr val="tx1"/>
                </a:solidFill>
              </a:defRPr>
            </a:lvl1pPr>
            <a:extLst/>
          </a:lstStyle>
          <a:p>
            <a:fld id="{BA6211DE-ABD2-4FA5-9A38-B9D3C922402E}" type="datetimeFigureOut">
              <a:rPr lang="sl-SI" smtClean="0"/>
              <a:t>20. 08. 2020</a:t>
            </a:fld>
            <a:endParaRPr lang="sl-SI"/>
          </a:p>
        </p:txBody>
      </p:sp>
      <p:sp>
        <p:nvSpPr>
          <p:cNvPr id="6" name="Ograda noge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sl-SI"/>
          </a:p>
        </p:txBody>
      </p:sp>
      <p:sp>
        <p:nvSpPr>
          <p:cNvPr id="7" name="Ograda številke diapozitiva 6"/>
          <p:cNvSpPr>
            <a:spLocks noGrp="1"/>
          </p:cNvSpPr>
          <p:nvPr>
            <p:ph type="sldNum" sz="quarter" idx="12"/>
          </p:nvPr>
        </p:nvSpPr>
        <p:spPr/>
        <p:txBody>
          <a:bodyPr/>
          <a:lstStyle>
            <a:lvl1pPr>
              <a:defRPr>
                <a:solidFill>
                  <a:schemeClr val="tx1"/>
                </a:solidFill>
              </a:defRPr>
            </a:lvl1pPr>
            <a:extLst/>
          </a:lstStyle>
          <a:p>
            <a:fld id="{77FB4AA4-7C02-4544-B6B1-46FD9B14B498}" type="slidenum">
              <a:rPr lang="sl-SI" smtClean="0"/>
              <a:t>‹#›</a:t>
            </a:fld>
            <a:endParaRPr lang="sl-SI"/>
          </a:p>
        </p:txBody>
      </p:sp>
      <p:sp>
        <p:nvSpPr>
          <p:cNvPr id="2" name="Naslov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sl-SI"/>
              <a:t>Uredite slog naslova matrice</a:t>
            </a:r>
            <a:endParaRPr kumimoji="0" lang="en-US"/>
          </a:p>
        </p:txBody>
      </p:sp>
      <p:sp>
        <p:nvSpPr>
          <p:cNvPr id="8" name="Prostoročno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Prostoročno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Pravokotni trikotnik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Raven povezovalnik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Škarnice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Škarnice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Prostoročno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Prostoročno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Pravokotni trikotnik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Raven povezovalnik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Ograda naslova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sl-SI"/>
              <a:t>Uredite slog naslova matrice</a:t>
            </a:r>
            <a:endParaRPr kumimoji="0" lang="en-US"/>
          </a:p>
        </p:txBody>
      </p:sp>
      <p:sp>
        <p:nvSpPr>
          <p:cNvPr id="30" name="Ograda besedila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sl-SI"/>
              <a:t>Uredite sloge besedila matrice</a:t>
            </a:r>
          </a:p>
          <a:p>
            <a:pPr lvl="1" eaLnBrk="1" latinLnBrk="0" hangingPunct="1"/>
            <a:r>
              <a:rPr kumimoji="0" lang="sl-SI"/>
              <a:t>Druga raven</a:t>
            </a:r>
          </a:p>
          <a:p>
            <a:pPr lvl="2" eaLnBrk="1" latinLnBrk="0" hangingPunct="1"/>
            <a:r>
              <a:rPr kumimoji="0" lang="sl-SI"/>
              <a:t>Tretja raven</a:t>
            </a:r>
          </a:p>
          <a:p>
            <a:pPr lvl="3" eaLnBrk="1" latinLnBrk="0" hangingPunct="1"/>
            <a:r>
              <a:rPr kumimoji="0" lang="sl-SI"/>
              <a:t>Četrta raven</a:t>
            </a:r>
          </a:p>
          <a:p>
            <a:pPr lvl="4" eaLnBrk="1" latinLnBrk="0" hangingPunct="1"/>
            <a:r>
              <a:rPr kumimoji="0" lang="sl-SI"/>
              <a:t>Peta raven</a:t>
            </a:r>
            <a:endParaRPr kumimoji="0" lang="en-US"/>
          </a:p>
        </p:txBody>
      </p:sp>
      <p:sp>
        <p:nvSpPr>
          <p:cNvPr id="10" name="Ograda datuma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BA6211DE-ABD2-4FA5-9A38-B9D3C922402E}" type="datetimeFigureOut">
              <a:rPr lang="sl-SI" smtClean="0"/>
              <a:t>20. 08. 2020</a:t>
            </a:fld>
            <a:endParaRPr lang="sl-SI"/>
          </a:p>
        </p:txBody>
      </p:sp>
      <p:sp>
        <p:nvSpPr>
          <p:cNvPr id="22" name="Ograda noge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sl-SI"/>
          </a:p>
        </p:txBody>
      </p:sp>
      <p:sp>
        <p:nvSpPr>
          <p:cNvPr id="18" name="Ograda številke diapozitiva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7FB4AA4-7C02-4544-B6B1-46FD9B14B498}" type="slidenum">
              <a:rPr lang="sl-SI" smtClean="0"/>
              <a:t>‹#›</a:t>
            </a:fld>
            <a:endParaRPr lang="sl-SI"/>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www.bureauveritas.si/"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60000"/>
                <a:lumOff val="40000"/>
              </a:schemeClr>
            </a:gs>
            <a:gs pos="79000">
              <a:schemeClr val="bg1">
                <a:tint val="100000"/>
                <a:shade val="90000"/>
                <a:satMod val="105000"/>
                <a:lumMod val="100000"/>
              </a:schemeClr>
            </a:gs>
            <a:gs pos="100000">
              <a:schemeClr val="bg1">
                <a:tint val="95000"/>
                <a:shade val="100000"/>
                <a:satMod val="110000"/>
                <a:lumMod val="115000"/>
              </a:schemeClr>
            </a:gs>
          </a:gsLst>
          <a:lin ang="5400000" scaled="0"/>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0925"/>
            <a:ext cx="1152525"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2525" y="5769362"/>
            <a:ext cx="2232373" cy="108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slov 1"/>
          <p:cNvSpPr>
            <a:spLocks noGrp="1"/>
          </p:cNvSpPr>
          <p:nvPr>
            <p:ph type="ctrTitle"/>
          </p:nvPr>
        </p:nvSpPr>
        <p:spPr>
          <a:xfrm>
            <a:off x="3508176" y="1491205"/>
            <a:ext cx="7772400" cy="1656183"/>
          </a:xfrm>
        </p:spPr>
        <p:txBody>
          <a:bodyPr>
            <a:normAutofit/>
          </a:bodyPr>
          <a:lstStyle/>
          <a:p>
            <a:r>
              <a:rPr lang="sl-SI" sz="4000" dirty="0">
                <a:solidFill>
                  <a:srgbClr val="5F5F5F"/>
                </a:solidFill>
              </a:rPr>
              <a:t>Z energetsko prenovo tudi do boljše požarne varnosti stavbe</a:t>
            </a:r>
          </a:p>
        </p:txBody>
      </p:sp>
      <p:sp>
        <p:nvSpPr>
          <p:cNvPr id="3" name="Podnaslov 2"/>
          <p:cNvSpPr>
            <a:spLocks noGrp="1"/>
          </p:cNvSpPr>
          <p:nvPr>
            <p:ph type="subTitle" idx="1"/>
          </p:nvPr>
        </p:nvSpPr>
        <p:spPr/>
        <p:txBody>
          <a:bodyPr>
            <a:normAutofit/>
          </a:bodyPr>
          <a:lstStyle/>
          <a:p>
            <a:r>
              <a:rPr lang="sl-SI" dirty="0">
                <a:solidFill>
                  <a:srgbClr val="5F5F5F"/>
                </a:solidFill>
              </a:rPr>
              <a:t>Milena Uzar, </a:t>
            </a:r>
            <a:r>
              <a:rPr lang="en-US" dirty="0">
                <a:solidFill>
                  <a:srgbClr val="5F5F5F"/>
                </a:solidFill>
              </a:rPr>
              <a:t>IZS TP 0759</a:t>
            </a:r>
          </a:p>
          <a:p>
            <a:r>
              <a:rPr lang="sl-SI" sz="2000" dirty="0">
                <a:solidFill>
                  <a:srgbClr val="5F5F5F"/>
                </a:solidFill>
              </a:rPr>
              <a:t>Bureau Veritas, d.o.o.</a:t>
            </a:r>
            <a:r>
              <a:rPr lang="en-US" sz="2000" dirty="0">
                <a:solidFill>
                  <a:srgbClr val="5F5F5F"/>
                </a:solidFill>
              </a:rPr>
              <a:t> &amp; MOLAND+, d.o.o.</a:t>
            </a:r>
            <a:endParaRPr lang="sl-SI" sz="2000" dirty="0">
              <a:solidFill>
                <a:srgbClr val="5F5F5F"/>
              </a:solidFill>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4898" y="6408646"/>
            <a:ext cx="3450119" cy="445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4746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FD2490-135A-4607-8C32-DD596E741EF6}"/>
              </a:ext>
            </a:extLst>
          </p:cNvPr>
          <p:cNvSpPr>
            <a:spLocks noGrp="1"/>
          </p:cNvSpPr>
          <p:nvPr>
            <p:ph idx="1"/>
          </p:nvPr>
        </p:nvSpPr>
        <p:spPr>
          <a:xfrm>
            <a:off x="3503712" y="1481329"/>
            <a:ext cx="4536504" cy="4467951"/>
          </a:xfrm>
        </p:spPr>
        <p:txBody>
          <a:bodyPr>
            <a:normAutofit fontScale="70000" lnSpcReduction="20000"/>
          </a:bodyPr>
          <a:lstStyle/>
          <a:p>
            <a:pPr lvl="1"/>
            <a:r>
              <a:rPr lang="sl-SI" sz="1800" b="1" dirty="0">
                <a:solidFill>
                  <a:srgbClr val="5F5F5F"/>
                </a:solidFill>
              </a:rPr>
              <a:t>Požarne lastnosti proizvodov</a:t>
            </a:r>
            <a:r>
              <a:rPr lang="sl-SI" sz="1800" dirty="0">
                <a:solidFill>
                  <a:srgbClr val="5F5F5F"/>
                </a:solidFill>
              </a:rPr>
              <a:t>, iz katerih je zunanji ovoj stavbe, so pomembne tako zaradi širjenja požara med objekti kot zaradi širjenja požara po fasadi ene stavbe.</a:t>
            </a:r>
          </a:p>
          <a:p>
            <a:pPr lvl="1"/>
            <a:endParaRPr lang="sl-SI" sz="1800" dirty="0">
              <a:solidFill>
                <a:srgbClr val="5F5F5F"/>
              </a:solidFill>
            </a:endParaRPr>
          </a:p>
          <a:p>
            <a:pPr lvl="1"/>
            <a:r>
              <a:rPr lang="sl-SI" sz="1800" b="1" dirty="0">
                <a:solidFill>
                  <a:srgbClr val="5F5F5F"/>
                </a:solidFill>
              </a:rPr>
              <a:t>Zunanji ovoj stavbe </a:t>
            </a:r>
            <a:r>
              <a:rPr lang="sl-SI" sz="1800" dirty="0">
                <a:solidFill>
                  <a:srgbClr val="5F5F5F"/>
                </a:solidFill>
              </a:rPr>
              <a:t>(stene in streha stavbe) mora biti projektiran in zgrajen tako, da se zaradi toplotnega sevanja ali gorenja požar v določenem času ne more prenesti po zunanji steni ali strehi. </a:t>
            </a:r>
          </a:p>
          <a:p>
            <a:pPr lvl="1"/>
            <a:endParaRPr lang="sl-SI" sz="1800" dirty="0">
              <a:solidFill>
                <a:srgbClr val="5F5F5F"/>
              </a:solidFill>
            </a:endParaRPr>
          </a:p>
          <a:p>
            <a:pPr lvl="1"/>
            <a:r>
              <a:rPr lang="sl-SI" sz="1800" b="1" dirty="0">
                <a:solidFill>
                  <a:srgbClr val="5F5F5F"/>
                </a:solidFill>
              </a:rPr>
              <a:t>Ogenj in toplota </a:t>
            </a:r>
            <a:r>
              <a:rPr lang="sl-SI" sz="1800" dirty="0">
                <a:solidFill>
                  <a:srgbClr val="5F5F5F"/>
                </a:solidFill>
              </a:rPr>
              <a:t>se iz prostora širita skozi odprtine na prosto predvsem navzgor. Plamen navadno zajame gorljivo fasado nad odprtino, zato je smiselno predpisati ukrepe predvsem za del fasade nad odprtinami. Če se bo požar brez ovir širil prek fasade, obstaja velika verjetnost, da se bo razširil tudi v zgornja nadstropja.</a:t>
            </a:r>
          </a:p>
          <a:p>
            <a:pPr lvl="1"/>
            <a:endParaRPr lang="sl-SI" sz="1800" dirty="0">
              <a:solidFill>
                <a:srgbClr val="5F5F5F"/>
              </a:solidFill>
            </a:endParaRPr>
          </a:p>
          <a:p>
            <a:pPr lvl="1"/>
            <a:r>
              <a:rPr lang="sl-SI" sz="1800" b="1" dirty="0">
                <a:solidFill>
                  <a:srgbClr val="5F5F5F"/>
                </a:solidFill>
              </a:rPr>
              <a:t>Mineralne volne </a:t>
            </a:r>
            <a:r>
              <a:rPr lang="sl-SI" sz="1800" dirty="0">
                <a:solidFill>
                  <a:srgbClr val="5F5F5F"/>
                </a:solidFill>
              </a:rPr>
              <a:t>so povsem negorljive in sodijo v razred A, zato lahko z njimi izoliramo tudi najvišje stavbe. </a:t>
            </a:r>
            <a:r>
              <a:rPr lang="sl-SI" sz="1800" b="1" dirty="0">
                <a:solidFill>
                  <a:srgbClr val="5F5F5F"/>
                </a:solidFill>
              </a:rPr>
              <a:t>S polistireni </a:t>
            </a:r>
            <a:r>
              <a:rPr lang="sl-SI" sz="1800" dirty="0">
                <a:solidFill>
                  <a:srgbClr val="5F5F5F"/>
                </a:solidFill>
              </a:rPr>
              <a:t>(EPS in XPS), ki imajo zaviralce ognja in so uvrščeni v </a:t>
            </a:r>
            <a:r>
              <a:rPr lang="sl-SI" sz="1800" dirty="0">
                <a:solidFill>
                  <a:srgbClr val="C00000"/>
                </a:solidFill>
              </a:rPr>
              <a:t>razred </a:t>
            </a:r>
            <a:r>
              <a:rPr lang="en-US" sz="1800" dirty="0">
                <a:solidFill>
                  <a:srgbClr val="C00000"/>
                </a:solidFill>
              </a:rPr>
              <a:t>E</a:t>
            </a:r>
            <a:r>
              <a:rPr lang="sl-SI" sz="1800" dirty="0">
                <a:solidFill>
                  <a:srgbClr val="C00000"/>
                </a:solidFill>
              </a:rPr>
              <a:t>, pa lahko izoliramo stavbe</a:t>
            </a:r>
            <a:r>
              <a:rPr lang="sl-SI" sz="1800" dirty="0">
                <a:solidFill>
                  <a:srgbClr val="5F5F5F"/>
                </a:solidFill>
              </a:rPr>
              <a:t>, ki niso višje od 22 metrov.</a:t>
            </a:r>
          </a:p>
          <a:p>
            <a:pPr lvl="1"/>
            <a:endParaRPr lang="sl-SI" sz="1800" dirty="0">
              <a:solidFill>
                <a:srgbClr val="5F5F5F"/>
              </a:solidFill>
            </a:endParaRPr>
          </a:p>
          <a:p>
            <a:pPr marL="109728" indent="0">
              <a:buNone/>
            </a:pPr>
            <a:endParaRPr lang="sl-SI" dirty="0"/>
          </a:p>
        </p:txBody>
      </p:sp>
      <p:sp>
        <p:nvSpPr>
          <p:cNvPr id="3" name="Title 2">
            <a:extLst>
              <a:ext uri="{FF2B5EF4-FFF2-40B4-BE49-F238E27FC236}">
                <a16:creationId xmlns:a16="http://schemas.microsoft.com/office/drawing/2014/main" id="{EEB0D54D-6C04-4370-BE8D-8A55983257C1}"/>
              </a:ext>
            </a:extLst>
          </p:cNvPr>
          <p:cNvSpPr>
            <a:spLocks noGrp="1"/>
          </p:cNvSpPr>
          <p:nvPr>
            <p:ph type="title"/>
          </p:nvPr>
        </p:nvSpPr>
        <p:spPr/>
        <p:txBody>
          <a:bodyPr/>
          <a:lstStyle/>
          <a:p>
            <a:r>
              <a:rPr lang="sl-SI" dirty="0"/>
              <a:t>Prenos požara po zunanji steni stavbe</a:t>
            </a:r>
          </a:p>
        </p:txBody>
      </p:sp>
      <p:pic>
        <p:nvPicPr>
          <p:cNvPr id="4" name="Picture 3">
            <a:extLst>
              <a:ext uri="{FF2B5EF4-FFF2-40B4-BE49-F238E27FC236}">
                <a16:creationId xmlns:a16="http://schemas.microsoft.com/office/drawing/2014/main" id="{339C8C06-97E6-40DC-992E-B66874E61D2C}"/>
              </a:ext>
            </a:extLst>
          </p:cNvPr>
          <p:cNvPicPr>
            <a:picLocks noChangeAspect="1"/>
          </p:cNvPicPr>
          <p:nvPr/>
        </p:nvPicPr>
        <p:blipFill>
          <a:blip r:embed="rId3"/>
          <a:stretch>
            <a:fillRect/>
          </a:stretch>
        </p:blipFill>
        <p:spPr>
          <a:xfrm>
            <a:off x="8548518" y="1545484"/>
            <a:ext cx="2916556" cy="3083535"/>
          </a:xfrm>
          <a:prstGeom prst="rect">
            <a:avLst/>
          </a:prstGeom>
        </p:spPr>
      </p:pic>
      <p:sp>
        <p:nvSpPr>
          <p:cNvPr id="5" name="Oval 4">
            <a:extLst>
              <a:ext uri="{FF2B5EF4-FFF2-40B4-BE49-F238E27FC236}">
                <a16:creationId xmlns:a16="http://schemas.microsoft.com/office/drawing/2014/main" id="{D37B4E84-E376-4AD8-A931-8CB5004B2B4F}"/>
              </a:ext>
            </a:extLst>
          </p:cNvPr>
          <p:cNvSpPr/>
          <p:nvPr/>
        </p:nvSpPr>
        <p:spPr>
          <a:xfrm>
            <a:off x="8548518" y="3450849"/>
            <a:ext cx="1493576" cy="433993"/>
          </a:xfrm>
          <a:prstGeom prst="ellipse">
            <a:avLst/>
          </a:prstGeom>
          <a:noFill/>
          <a:ln w="19050">
            <a:solidFill>
              <a:srgbClr val="BE40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rgbClr val="009900"/>
              </a:solidFill>
            </a:endParaRPr>
          </a:p>
        </p:txBody>
      </p:sp>
      <p:sp>
        <p:nvSpPr>
          <p:cNvPr id="6" name="Oval 5">
            <a:extLst>
              <a:ext uri="{FF2B5EF4-FFF2-40B4-BE49-F238E27FC236}">
                <a16:creationId xmlns:a16="http://schemas.microsoft.com/office/drawing/2014/main" id="{D58D11F8-F766-4E94-9671-25BA2B77CD2B}"/>
              </a:ext>
            </a:extLst>
          </p:cNvPr>
          <p:cNvSpPr/>
          <p:nvPr/>
        </p:nvSpPr>
        <p:spPr>
          <a:xfrm>
            <a:off x="8548518" y="4237453"/>
            <a:ext cx="1542000" cy="433993"/>
          </a:xfrm>
          <a:prstGeom prst="ellipse">
            <a:avLst/>
          </a:prstGeom>
          <a:noFill/>
          <a:ln w="19050">
            <a:solidFill>
              <a:srgbClr val="BE40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rgbClr val="009900"/>
              </a:solidFill>
            </a:endParaRPr>
          </a:p>
        </p:txBody>
      </p:sp>
      <p:sp>
        <p:nvSpPr>
          <p:cNvPr id="7" name="Oval 6">
            <a:extLst>
              <a:ext uri="{FF2B5EF4-FFF2-40B4-BE49-F238E27FC236}">
                <a16:creationId xmlns:a16="http://schemas.microsoft.com/office/drawing/2014/main" id="{5C31BCD5-7148-457A-9574-7DDEA238D883}"/>
              </a:ext>
            </a:extLst>
          </p:cNvPr>
          <p:cNvSpPr/>
          <p:nvPr/>
        </p:nvSpPr>
        <p:spPr>
          <a:xfrm>
            <a:off x="10042589" y="3464667"/>
            <a:ext cx="664800" cy="433993"/>
          </a:xfrm>
          <a:prstGeom prst="ellipse">
            <a:avLst/>
          </a:prstGeom>
          <a:noFill/>
          <a:ln w="19050">
            <a:solidFill>
              <a:srgbClr val="BE40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rgbClr val="009900"/>
              </a:solidFill>
            </a:endParaRPr>
          </a:p>
        </p:txBody>
      </p:sp>
      <p:sp>
        <p:nvSpPr>
          <p:cNvPr id="8" name="Oval 7">
            <a:extLst>
              <a:ext uri="{FF2B5EF4-FFF2-40B4-BE49-F238E27FC236}">
                <a16:creationId xmlns:a16="http://schemas.microsoft.com/office/drawing/2014/main" id="{CC5FC319-EDE5-4793-8B96-EF248C1EFA6C}"/>
              </a:ext>
            </a:extLst>
          </p:cNvPr>
          <p:cNvSpPr/>
          <p:nvPr/>
        </p:nvSpPr>
        <p:spPr>
          <a:xfrm>
            <a:off x="10042589" y="4226767"/>
            <a:ext cx="664800" cy="433993"/>
          </a:xfrm>
          <a:prstGeom prst="ellipse">
            <a:avLst/>
          </a:prstGeom>
          <a:noFill/>
          <a:ln w="19050">
            <a:solidFill>
              <a:srgbClr val="BE40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rgbClr val="009900"/>
              </a:solidFill>
            </a:endParaRPr>
          </a:p>
        </p:txBody>
      </p:sp>
      <p:cxnSp>
        <p:nvCxnSpPr>
          <p:cNvPr id="9" name="Straight Arrow Connector 8">
            <a:extLst>
              <a:ext uri="{FF2B5EF4-FFF2-40B4-BE49-F238E27FC236}">
                <a16:creationId xmlns:a16="http://schemas.microsoft.com/office/drawing/2014/main" id="{4CCDD67B-86A6-49CD-B77F-B09DFAFA3B65}"/>
              </a:ext>
            </a:extLst>
          </p:cNvPr>
          <p:cNvCxnSpPr>
            <a:cxnSpLocks/>
            <a:stCxn id="5" idx="7"/>
          </p:cNvCxnSpPr>
          <p:nvPr/>
        </p:nvCxnSpPr>
        <p:spPr>
          <a:xfrm flipV="1">
            <a:off x="9823365" y="3335444"/>
            <a:ext cx="722991" cy="17896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55AD7D3-7306-46C8-A35B-853ADB8E9D90}"/>
              </a:ext>
            </a:extLst>
          </p:cNvPr>
          <p:cNvCxnSpPr>
            <a:cxnSpLocks/>
          </p:cNvCxnSpPr>
          <p:nvPr/>
        </p:nvCxnSpPr>
        <p:spPr>
          <a:xfrm flipV="1">
            <a:off x="10635670" y="3192116"/>
            <a:ext cx="469652" cy="38104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51004E7-1B13-426C-8D2F-F62CCA2463F8}"/>
              </a:ext>
            </a:extLst>
          </p:cNvPr>
          <p:cNvCxnSpPr>
            <a:cxnSpLocks/>
          </p:cNvCxnSpPr>
          <p:nvPr/>
        </p:nvCxnSpPr>
        <p:spPr>
          <a:xfrm flipV="1">
            <a:off x="9877951" y="4113288"/>
            <a:ext cx="722991" cy="17896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2880215-A5DF-4566-8E00-13126E8B135D}"/>
              </a:ext>
            </a:extLst>
          </p:cNvPr>
          <p:cNvCxnSpPr>
            <a:cxnSpLocks/>
          </p:cNvCxnSpPr>
          <p:nvPr/>
        </p:nvCxnSpPr>
        <p:spPr>
          <a:xfrm flipV="1">
            <a:off x="10698485" y="4062714"/>
            <a:ext cx="469652" cy="38104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2710F1B-84C7-4669-9EE9-25A5EDF333D4}"/>
              </a:ext>
            </a:extLst>
          </p:cNvPr>
          <p:cNvPicPr>
            <a:picLocks noChangeAspect="1"/>
          </p:cNvPicPr>
          <p:nvPr/>
        </p:nvPicPr>
        <p:blipFill>
          <a:blip r:embed="rId4"/>
          <a:stretch>
            <a:fillRect/>
          </a:stretch>
        </p:blipFill>
        <p:spPr>
          <a:xfrm>
            <a:off x="726926" y="1512763"/>
            <a:ext cx="2925530" cy="3863907"/>
          </a:xfrm>
          <a:prstGeom prst="rect">
            <a:avLst/>
          </a:prstGeom>
        </p:spPr>
      </p:pic>
      <p:sp>
        <p:nvSpPr>
          <p:cNvPr id="14" name="Oval 13">
            <a:extLst>
              <a:ext uri="{FF2B5EF4-FFF2-40B4-BE49-F238E27FC236}">
                <a16:creationId xmlns:a16="http://schemas.microsoft.com/office/drawing/2014/main" id="{432EB5C4-6016-4952-A4B6-98D115994543}"/>
              </a:ext>
            </a:extLst>
          </p:cNvPr>
          <p:cNvSpPr/>
          <p:nvPr/>
        </p:nvSpPr>
        <p:spPr>
          <a:xfrm>
            <a:off x="4007768" y="5445224"/>
            <a:ext cx="1008112" cy="288032"/>
          </a:xfrm>
          <a:prstGeom prst="ellipse">
            <a:avLst/>
          </a:prstGeom>
          <a:noFill/>
          <a:ln>
            <a:solidFill>
              <a:srgbClr val="C00000"/>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sl-SI"/>
          </a:p>
        </p:txBody>
      </p:sp>
      <p:cxnSp>
        <p:nvCxnSpPr>
          <p:cNvPr id="16" name="Connector: Elbow 15">
            <a:extLst>
              <a:ext uri="{FF2B5EF4-FFF2-40B4-BE49-F238E27FC236}">
                <a16:creationId xmlns:a16="http://schemas.microsoft.com/office/drawing/2014/main" id="{8DFD717B-78E2-4C8B-AB77-D35D6F8E4771}"/>
              </a:ext>
            </a:extLst>
          </p:cNvPr>
          <p:cNvCxnSpPr>
            <a:stCxn id="14" idx="2"/>
          </p:cNvCxnSpPr>
          <p:nvPr/>
        </p:nvCxnSpPr>
        <p:spPr>
          <a:xfrm rot="10800000" flipH="1" flipV="1">
            <a:off x="4007768" y="5589240"/>
            <a:ext cx="864096" cy="576064"/>
          </a:xfrm>
          <a:prstGeom prst="bentConnector3">
            <a:avLst>
              <a:gd name="adj1" fmla="val -26455"/>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46F16AC-F994-40B3-B29F-C35F01FC1A58}"/>
              </a:ext>
            </a:extLst>
          </p:cNvPr>
          <p:cNvSpPr txBox="1"/>
          <p:nvPr/>
        </p:nvSpPr>
        <p:spPr>
          <a:xfrm>
            <a:off x="4871864" y="6021288"/>
            <a:ext cx="1728192" cy="369332"/>
          </a:xfrm>
          <a:prstGeom prst="rect">
            <a:avLst/>
          </a:prstGeom>
          <a:noFill/>
        </p:spPr>
        <p:txBody>
          <a:bodyPr wrap="square" rtlCol="0">
            <a:spAutoFit/>
          </a:bodyPr>
          <a:lstStyle/>
          <a:p>
            <a:r>
              <a:rPr lang="sl-SI" dirty="0">
                <a:solidFill>
                  <a:srgbClr val="C00000"/>
                </a:solidFill>
              </a:rPr>
              <a:t>razred</a:t>
            </a:r>
            <a:r>
              <a:rPr lang="en-US" dirty="0">
                <a:solidFill>
                  <a:srgbClr val="C00000"/>
                </a:solidFill>
              </a:rPr>
              <a:t> D</a:t>
            </a:r>
            <a:endParaRPr lang="sl-SI" dirty="0">
              <a:solidFill>
                <a:srgbClr val="C00000"/>
              </a:solidFill>
            </a:endParaRPr>
          </a:p>
        </p:txBody>
      </p:sp>
    </p:spTree>
    <p:extLst>
      <p:ext uri="{BB962C8B-B14F-4D97-AF65-F5344CB8AC3E}">
        <p14:creationId xmlns:p14="http://schemas.microsoft.com/office/powerpoint/2010/main" val="1071075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401DF3-7A15-4C0D-B11B-008A1D6E102C}"/>
              </a:ext>
            </a:extLst>
          </p:cNvPr>
          <p:cNvSpPr>
            <a:spLocks noGrp="1"/>
          </p:cNvSpPr>
          <p:nvPr>
            <p:ph type="title"/>
          </p:nvPr>
        </p:nvSpPr>
        <p:spPr>
          <a:xfrm>
            <a:off x="609600" y="103763"/>
            <a:ext cx="1745012" cy="892879"/>
          </a:xfrm>
        </p:spPr>
        <p:txBody>
          <a:bodyPr/>
          <a:lstStyle/>
          <a:p>
            <a:r>
              <a:rPr lang="en-US" dirty="0"/>
              <a:t>ETICS</a:t>
            </a:r>
            <a:endParaRPr lang="sl-SI" dirty="0"/>
          </a:p>
        </p:txBody>
      </p:sp>
      <p:sp>
        <p:nvSpPr>
          <p:cNvPr id="4" name="Rectangle 3">
            <a:extLst>
              <a:ext uri="{FF2B5EF4-FFF2-40B4-BE49-F238E27FC236}">
                <a16:creationId xmlns:a16="http://schemas.microsoft.com/office/drawing/2014/main" id="{04CF3AC3-AAF8-4FBE-8429-CF87E31C9DA0}"/>
              </a:ext>
            </a:extLst>
          </p:cNvPr>
          <p:cNvSpPr/>
          <p:nvPr/>
        </p:nvSpPr>
        <p:spPr>
          <a:xfrm>
            <a:off x="1236000" y="2284981"/>
            <a:ext cx="6840000" cy="4062651"/>
          </a:xfrm>
          <a:prstGeom prst="rect">
            <a:avLst/>
          </a:prstGeom>
        </p:spPr>
        <p:txBody>
          <a:bodyPr wrap="square">
            <a:spAutoFit/>
          </a:bodyPr>
          <a:lstStyle/>
          <a:p>
            <a:endParaRPr lang="sl-SI" dirty="0"/>
          </a:p>
          <a:p>
            <a:endParaRPr lang="sl-SI" dirty="0"/>
          </a:p>
          <a:p>
            <a:r>
              <a:rPr lang="sl-SI" dirty="0"/>
              <a:t>Kompozitni sistem za zunanjo toplotno izolacijo stavbe (ETICS) razreda najmanj B-d0 se uporablja za:</a:t>
            </a:r>
            <a:endParaRPr lang="en-US" dirty="0"/>
          </a:p>
          <a:p>
            <a:endParaRPr lang="sl-SI" dirty="0"/>
          </a:p>
          <a:p>
            <a:pPr marL="171450" indent="-171450">
              <a:buFontTx/>
              <a:buChar char="-"/>
            </a:pPr>
            <a:r>
              <a:rPr lang="pl-PL" sz="1200" dirty="0"/>
              <a:t>stavbe z višino do 10 m ni omejitev,</a:t>
            </a:r>
            <a:endParaRPr lang="en-US" sz="1200" dirty="0"/>
          </a:p>
          <a:p>
            <a:endParaRPr lang="pl-PL" sz="1200" dirty="0"/>
          </a:p>
          <a:p>
            <a:pPr marL="171450" indent="-171450">
              <a:buFontTx/>
              <a:buChar char="-"/>
            </a:pPr>
            <a:r>
              <a:rPr lang="sl-SI" sz="1200" dirty="0"/>
              <a:t>stavbe z višino od 10 do 22 m in je zahtevana požarna ločitev med etažami</a:t>
            </a:r>
            <a:r>
              <a:rPr lang="en-US" sz="1200" dirty="0"/>
              <a:t>. Š</a:t>
            </a:r>
            <a:r>
              <a:rPr lang="sl-SI" sz="1200" dirty="0"/>
              <a:t>irjenje požara </a:t>
            </a:r>
            <a:r>
              <a:rPr lang="en-US" sz="1200" dirty="0"/>
              <a:t>se </a:t>
            </a:r>
            <a:r>
              <a:rPr lang="sl-SI" sz="1200" dirty="0"/>
              <a:t>v predelu nad okni ali vrati (na nivoju medetažne plošče) omeji tako, da se pas gorljive izolacije zamenja z negorljivo izolacijo višine najmanj 40 cm po celotnem obodu stavbe. </a:t>
            </a:r>
            <a:endParaRPr lang="en-US" sz="1200" dirty="0"/>
          </a:p>
          <a:p>
            <a:endParaRPr lang="en-US" sz="1200" dirty="0"/>
          </a:p>
          <a:p>
            <a:pPr marL="171450" indent="-171450">
              <a:buFontTx/>
              <a:buChar char="-"/>
            </a:pPr>
            <a:r>
              <a:rPr lang="en-US" sz="1200" dirty="0"/>
              <a:t>n</a:t>
            </a:r>
            <a:r>
              <a:rPr lang="sl-SI" sz="1200" dirty="0"/>
              <a:t>egorljiva izolacija mora biti pritrjena s sidri. Zamenjava gorljive izolacije z negorljivo ni potrebna, če je sloj izolacije tanjši od </a:t>
            </a:r>
            <a:r>
              <a:rPr lang="sl-SI" sz="1200" b="1" dirty="0"/>
              <a:t>5 cm</a:t>
            </a:r>
            <a:r>
              <a:rPr lang="sl-SI" sz="1200" dirty="0"/>
              <a:t>.</a:t>
            </a:r>
            <a:endParaRPr lang="en-US" sz="1200" dirty="0"/>
          </a:p>
          <a:p>
            <a:endParaRPr lang="sl-SI" sz="1200" dirty="0"/>
          </a:p>
          <a:p>
            <a:pPr marL="171450" indent="-171450">
              <a:buFontTx/>
              <a:buChar char="-"/>
            </a:pPr>
            <a:r>
              <a:rPr lang="sl-SI" sz="1200" dirty="0"/>
              <a:t>Primer: </a:t>
            </a:r>
            <a:r>
              <a:rPr lang="sl-SI" sz="1200" b="1" i="1" dirty="0"/>
              <a:t>Fasada je klasificirana kot celota</a:t>
            </a:r>
            <a:r>
              <a:rPr lang="sl-SI" sz="1200" i="1" dirty="0"/>
              <a:t>, to so vsi fasadni sloji skupaj z izolacijo (fasadni sistem). V Izjavi o lastnostih fasadnega sistema je zapisan razred odziva na ogenj fasadnega sistema in toplotne izolacije.</a:t>
            </a:r>
            <a:endParaRPr lang="en-US" sz="1200" i="1" dirty="0"/>
          </a:p>
          <a:p>
            <a:endParaRPr lang="sl-SI" sz="1200" dirty="0"/>
          </a:p>
        </p:txBody>
      </p:sp>
      <p:pic>
        <p:nvPicPr>
          <p:cNvPr id="5" name="Picture 4">
            <a:extLst>
              <a:ext uri="{FF2B5EF4-FFF2-40B4-BE49-F238E27FC236}">
                <a16:creationId xmlns:a16="http://schemas.microsoft.com/office/drawing/2014/main" id="{11A05D4C-3F9A-4CA8-9C72-F55844FD53E9}"/>
              </a:ext>
            </a:extLst>
          </p:cNvPr>
          <p:cNvPicPr>
            <a:picLocks noChangeAspect="1"/>
          </p:cNvPicPr>
          <p:nvPr/>
        </p:nvPicPr>
        <p:blipFill rotWithShape="1">
          <a:blip r:embed="rId3"/>
          <a:srcRect l="63287" t="18504" r="14567" b="13254"/>
          <a:stretch/>
        </p:blipFill>
        <p:spPr>
          <a:xfrm>
            <a:off x="8682342" y="404664"/>
            <a:ext cx="3281926" cy="2844336"/>
          </a:xfrm>
          <a:prstGeom prst="rect">
            <a:avLst/>
          </a:prstGeom>
        </p:spPr>
      </p:pic>
      <p:pic>
        <p:nvPicPr>
          <p:cNvPr id="7" name="Picture 6">
            <a:extLst>
              <a:ext uri="{FF2B5EF4-FFF2-40B4-BE49-F238E27FC236}">
                <a16:creationId xmlns:a16="http://schemas.microsoft.com/office/drawing/2014/main" id="{B785CFDF-DC5C-48BA-93D8-B1C028A981C1}"/>
              </a:ext>
            </a:extLst>
          </p:cNvPr>
          <p:cNvPicPr>
            <a:picLocks noChangeAspect="1"/>
          </p:cNvPicPr>
          <p:nvPr/>
        </p:nvPicPr>
        <p:blipFill rotWithShape="1">
          <a:blip r:embed="rId4"/>
          <a:srcRect l="63287" t="17662" r="13091" b="44751"/>
          <a:stretch/>
        </p:blipFill>
        <p:spPr>
          <a:xfrm>
            <a:off x="1416000" y="732489"/>
            <a:ext cx="4268612" cy="1910340"/>
          </a:xfrm>
          <a:prstGeom prst="rect">
            <a:avLst/>
          </a:prstGeom>
        </p:spPr>
      </p:pic>
      <p:sp>
        <p:nvSpPr>
          <p:cNvPr id="6" name="Oval 5">
            <a:extLst>
              <a:ext uri="{FF2B5EF4-FFF2-40B4-BE49-F238E27FC236}">
                <a16:creationId xmlns:a16="http://schemas.microsoft.com/office/drawing/2014/main" id="{EE12821A-4CCA-4F23-A853-3A2556DDA253}"/>
              </a:ext>
            </a:extLst>
          </p:cNvPr>
          <p:cNvSpPr/>
          <p:nvPr/>
        </p:nvSpPr>
        <p:spPr>
          <a:xfrm>
            <a:off x="3929612" y="3088992"/>
            <a:ext cx="720000" cy="365125"/>
          </a:xfrm>
          <a:prstGeom prst="ellipse">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l-SI">
              <a:solidFill>
                <a:schemeClr val="tx1"/>
              </a:solidFill>
            </a:endParaRPr>
          </a:p>
        </p:txBody>
      </p:sp>
      <p:sp>
        <p:nvSpPr>
          <p:cNvPr id="8" name="Oval 7">
            <a:extLst>
              <a:ext uri="{FF2B5EF4-FFF2-40B4-BE49-F238E27FC236}">
                <a16:creationId xmlns:a16="http://schemas.microsoft.com/office/drawing/2014/main" id="{A5F30A2E-AEA7-42C4-BE94-E85D8E73F6C5}"/>
              </a:ext>
            </a:extLst>
          </p:cNvPr>
          <p:cNvSpPr/>
          <p:nvPr/>
        </p:nvSpPr>
        <p:spPr>
          <a:xfrm>
            <a:off x="4836000" y="759382"/>
            <a:ext cx="720000" cy="365125"/>
          </a:xfrm>
          <a:prstGeom prst="ellips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l-SI"/>
          </a:p>
        </p:txBody>
      </p:sp>
      <p:sp>
        <p:nvSpPr>
          <p:cNvPr id="9" name="Rectangle 8">
            <a:extLst>
              <a:ext uri="{FF2B5EF4-FFF2-40B4-BE49-F238E27FC236}">
                <a16:creationId xmlns:a16="http://schemas.microsoft.com/office/drawing/2014/main" id="{5140FA57-926C-4480-B467-FA96DE37BF77}"/>
              </a:ext>
            </a:extLst>
          </p:cNvPr>
          <p:cNvSpPr/>
          <p:nvPr/>
        </p:nvSpPr>
        <p:spPr>
          <a:xfrm>
            <a:off x="5916000" y="1223839"/>
            <a:ext cx="2766342" cy="1015663"/>
          </a:xfrm>
          <a:prstGeom prst="rect">
            <a:avLst/>
          </a:prstGeom>
        </p:spPr>
        <p:txBody>
          <a:bodyPr wrap="square">
            <a:spAutoFit/>
          </a:bodyPr>
          <a:lstStyle/>
          <a:p>
            <a:r>
              <a:rPr lang="sl-SI" sz="1000" dirty="0"/>
              <a:t>Ne glede na določila v tabeli 2 morajo biti tudi pri stavbah, visokih do 10 m, ki so po višini ločene na več požarnih sektorjev, obloge zunanjih sten najmanj razreda B-d0 (lahko so tudi A1, A2-s1,d0 ali B-d0).</a:t>
            </a:r>
          </a:p>
        </p:txBody>
      </p:sp>
      <p:sp>
        <p:nvSpPr>
          <p:cNvPr id="10" name="Rectangle 9">
            <a:extLst>
              <a:ext uri="{FF2B5EF4-FFF2-40B4-BE49-F238E27FC236}">
                <a16:creationId xmlns:a16="http://schemas.microsoft.com/office/drawing/2014/main" id="{40D6EE9A-F493-4B43-917B-C54FA6CB4626}"/>
              </a:ext>
            </a:extLst>
          </p:cNvPr>
          <p:cNvSpPr/>
          <p:nvPr/>
        </p:nvSpPr>
        <p:spPr>
          <a:xfrm>
            <a:off x="5954612" y="1124507"/>
            <a:ext cx="2735946" cy="1160474"/>
          </a:xfrm>
          <a:prstGeom prst="rect">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l-SI">
              <a:solidFill>
                <a:schemeClr val="tx1"/>
              </a:solidFill>
            </a:endParaRPr>
          </a:p>
        </p:txBody>
      </p:sp>
      <p:cxnSp>
        <p:nvCxnSpPr>
          <p:cNvPr id="11" name="Straight Connector 10">
            <a:extLst>
              <a:ext uri="{FF2B5EF4-FFF2-40B4-BE49-F238E27FC236}">
                <a16:creationId xmlns:a16="http://schemas.microsoft.com/office/drawing/2014/main" id="{B8A74650-BC33-4BB0-A83C-98F92ECD6E72}"/>
              </a:ext>
            </a:extLst>
          </p:cNvPr>
          <p:cNvCxnSpPr>
            <a:cxnSpLocks/>
            <a:endCxn id="6" idx="7"/>
          </p:cNvCxnSpPr>
          <p:nvPr/>
        </p:nvCxnSpPr>
        <p:spPr>
          <a:xfrm flipH="1">
            <a:off x="4544170" y="2280689"/>
            <a:ext cx="1410442" cy="861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84C8396-C0C0-4D9A-8E20-A8E20B93187B}"/>
              </a:ext>
            </a:extLst>
          </p:cNvPr>
          <p:cNvCxnSpPr>
            <a:cxnSpLocks/>
          </p:cNvCxnSpPr>
          <p:nvPr/>
        </p:nvCxnSpPr>
        <p:spPr>
          <a:xfrm flipH="1" flipV="1">
            <a:off x="5556000" y="939760"/>
            <a:ext cx="398612" cy="184747"/>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F4CCDB6-BDD3-465D-87F4-D5FFF2B058A3}"/>
              </a:ext>
            </a:extLst>
          </p:cNvPr>
          <p:cNvPicPr>
            <a:picLocks noChangeAspect="1"/>
          </p:cNvPicPr>
          <p:nvPr/>
        </p:nvPicPr>
        <p:blipFill rotWithShape="1">
          <a:blip r:embed="rId5"/>
          <a:srcRect l="63286" t="23754" r="14407" b="26816"/>
          <a:stretch/>
        </p:blipFill>
        <p:spPr>
          <a:xfrm>
            <a:off x="8004268" y="3609001"/>
            <a:ext cx="3960000" cy="2468049"/>
          </a:xfrm>
          <a:prstGeom prst="rect">
            <a:avLst/>
          </a:prstGeom>
        </p:spPr>
      </p:pic>
      <p:sp>
        <p:nvSpPr>
          <p:cNvPr id="16" name="Oval 15">
            <a:extLst>
              <a:ext uri="{FF2B5EF4-FFF2-40B4-BE49-F238E27FC236}">
                <a16:creationId xmlns:a16="http://schemas.microsoft.com/office/drawing/2014/main" id="{01456CDF-019A-42AD-8EF7-A7DDE1FF8073}"/>
              </a:ext>
            </a:extLst>
          </p:cNvPr>
          <p:cNvSpPr/>
          <p:nvPr/>
        </p:nvSpPr>
        <p:spPr>
          <a:xfrm>
            <a:off x="10344472" y="1124507"/>
            <a:ext cx="720080" cy="432285"/>
          </a:xfrm>
          <a:prstGeom prst="ellipse">
            <a:avLst/>
          </a:prstGeom>
          <a:noFill/>
          <a:ln>
            <a:solidFill>
              <a:srgbClr val="C00000"/>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sl-SI"/>
          </a:p>
        </p:txBody>
      </p:sp>
    </p:spTree>
    <p:extLst>
      <p:ext uri="{BB962C8B-B14F-4D97-AF65-F5344CB8AC3E}">
        <p14:creationId xmlns:p14="http://schemas.microsoft.com/office/powerpoint/2010/main" val="3434094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08F765-1EC3-441A-928B-4224DDACCCAB}"/>
              </a:ext>
            </a:extLst>
          </p:cNvPr>
          <p:cNvSpPr>
            <a:spLocks noGrp="1"/>
          </p:cNvSpPr>
          <p:nvPr>
            <p:ph idx="1"/>
          </p:nvPr>
        </p:nvSpPr>
        <p:spPr>
          <a:xfrm>
            <a:off x="3575720" y="1556792"/>
            <a:ext cx="4680520" cy="4525963"/>
          </a:xfrm>
        </p:spPr>
        <p:txBody>
          <a:bodyPr>
            <a:normAutofit fontScale="92500" lnSpcReduction="20000"/>
          </a:bodyPr>
          <a:lstStyle/>
          <a:p>
            <a:pPr lvl="2">
              <a:buClrTx/>
            </a:pPr>
            <a:r>
              <a:rPr lang="sl-SI" sz="1600" dirty="0">
                <a:solidFill>
                  <a:srgbClr val="5F5F5F"/>
                </a:solidFill>
              </a:rPr>
              <a:t>EPS se zelo težko vname in je potrebne zelo veliko energije, da </a:t>
            </a:r>
            <a:r>
              <a:rPr lang="en-US" sz="1600" dirty="0">
                <a:solidFill>
                  <a:srgbClr val="5F5F5F"/>
                </a:solidFill>
              </a:rPr>
              <a:t>bi </a:t>
            </a:r>
            <a:r>
              <a:rPr lang="sl-SI" sz="1600" dirty="0">
                <a:solidFill>
                  <a:srgbClr val="5F5F5F"/>
                </a:solidFill>
              </a:rPr>
              <a:t>sam gor</a:t>
            </a:r>
            <a:r>
              <a:rPr lang="en-US" sz="1600" dirty="0">
                <a:solidFill>
                  <a:srgbClr val="5F5F5F"/>
                </a:solidFill>
              </a:rPr>
              <a:t>el</a:t>
            </a:r>
            <a:r>
              <a:rPr lang="sl-SI" sz="1600" dirty="0">
                <a:solidFill>
                  <a:srgbClr val="5F5F5F"/>
                </a:solidFill>
              </a:rPr>
              <a:t> naprej. Temperatura vžiga 480°C. </a:t>
            </a:r>
            <a:endParaRPr lang="en-US" sz="1600" dirty="0">
              <a:solidFill>
                <a:srgbClr val="5F5F5F"/>
              </a:solidFill>
            </a:endParaRPr>
          </a:p>
          <a:p>
            <a:pPr lvl="2">
              <a:buClrTx/>
            </a:pPr>
            <a:endParaRPr lang="en-US" sz="1600" dirty="0">
              <a:solidFill>
                <a:srgbClr val="5F5F5F"/>
              </a:solidFill>
            </a:endParaRPr>
          </a:p>
          <a:p>
            <a:pPr lvl="2">
              <a:buClrTx/>
            </a:pPr>
            <a:r>
              <a:rPr lang="sl-SI" sz="1600" dirty="0">
                <a:solidFill>
                  <a:srgbClr val="5F5F5F"/>
                </a:solidFill>
              </a:rPr>
              <a:t>Pri 200 °C se začne taliti, cediti po zidovih, v fasadi nastane votlina, zato se toplota laže prenaša v notranjost, zaradi segrevanja v omet pronicajo gorljivi plini.</a:t>
            </a:r>
            <a:endParaRPr lang="en-US" sz="1600" dirty="0">
              <a:solidFill>
                <a:srgbClr val="5F5F5F"/>
              </a:solidFill>
            </a:endParaRPr>
          </a:p>
          <a:p>
            <a:pPr marL="630936" lvl="2" indent="0">
              <a:buClrTx/>
              <a:buNone/>
            </a:pPr>
            <a:endParaRPr lang="sl-SI" sz="1600" dirty="0">
              <a:solidFill>
                <a:srgbClr val="5F5F5F"/>
              </a:solidFill>
            </a:endParaRPr>
          </a:p>
          <a:p>
            <a:pPr lvl="2">
              <a:buClrTx/>
            </a:pPr>
            <a:r>
              <a:rPr lang="en-US" sz="1600" dirty="0">
                <a:solidFill>
                  <a:srgbClr val="5F5F5F"/>
                </a:solidFill>
              </a:rPr>
              <a:t>P</a:t>
            </a:r>
            <a:r>
              <a:rPr lang="sl-SI" sz="1600" dirty="0">
                <a:solidFill>
                  <a:srgbClr val="5F5F5F"/>
                </a:solidFill>
              </a:rPr>
              <a:t>raks</a:t>
            </a:r>
            <a:r>
              <a:rPr lang="en-US" sz="1600" dirty="0">
                <a:solidFill>
                  <a:srgbClr val="5F5F5F"/>
                </a:solidFill>
              </a:rPr>
              <a:t>a </a:t>
            </a:r>
            <a:r>
              <a:rPr lang="sl-SI" sz="1600" dirty="0">
                <a:solidFill>
                  <a:srgbClr val="5F5F5F"/>
                </a:solidFill>
              </a:rPr>
              <a:t>je pokazal</a:t>
            </a:r>
            <a:r>
              <a:rPr lang="en-US" sz="1600" dirty="0">
                <a:solidFill>
                  <a:srgbClr val="5F5F5F"/>
                </a:solidFill>
              </a:rPr>
              <a:t>a</a:t>
            </a:r>
            <a:r>
              <a:rPr lang="sl-SI" sz="1600" dirty="0">
                <a:solidFill>
                  <a:srgbClr val="5F5F5F"/>
                </a:solidFill>
              </a:rPr>
              <a:t>, da če je fasada z izolacijo iz EPS pravilno vgrajena, torej če so izolacijske plošče in mrežica pravilno lepljene, se EPS ne bo vnel, se bo pa talil.</a:t>
            </a:r>
            <a:endParaRPr lang="en-US" sz="1600" dirty="0">
              <a:solidFill>
                <a:srgbClr val="5F5F5F"/>
              </a:solidFill>
            </a:endParaRPr>
          </a:p>
          <a:p>
            <a:pPr marL="630936" lvl="2" indent="0">
              <a:buClrTx/>
              <a:buNone/>
            </a:pPr>
            <a:endParaRPr lang="sl-SI" sz="1600" dirty="0">
              <a:solidFill>
                <a:srgbClr val="5F5F5F"/>
              </a:solidFill>
            </a:endParaRPr>
          </a:p>
          <a:p>
            <a:pPr lvl="2">
              <a:buClrTx/>
            </a:pPr>
            <a:r>
              <a:rPr lang="sl-SI" sz="1600" dirty="0">
                <a:solidFill>
                  <a:srgbClr val="5F5F5F"/>
                </a:solidFill>
              </a:rPr>
              <a:t>Fasadne obloge se preskušajo kot celota. </a:t>
            </a:r>
            <a:r>
              <a:rPr lang="en-US" sz="1600" dirty="0">
                <a:solidFill>
                  <a:srgbClr val="5F5F5F"/>
                </a:solidFill>
              </a:rPr>
              <a:t>Primer </a:t>
            </a:r>
            <a:r>
              <a:rPr lang="sl-SI" sz="1600" dirty="0">
                <a:solidFill>
                  <a:srgbClr val="5F5F5F"/>
                </a:solidFill>
              </a:rPr>
              <a:t>fasada z EPS, ki ima odziv na ogenj razreda E, skupaj z zaključnimi sloji v razredu B. Končna klasifikacija take fasade je npr.     </a:t>
            </a:r>
            <a:endParaRPr lang="en-US" sz="1600" dirty="0">
              <a:solidFill>
                <a:srgbClr val="5F5F5F"/>
              </a:solidFill>
            </a:endParaRPr>
          </a:p>
          <a:p>
            <a:pPr marL="630936" lvl="2" indent="0">
              <a:buClrTx/>
              <a:buNone/>
            </a:pPr>
            <a:r>
              <a:rPr lang="en-US" sz="1600" dirty="0">
                <a:solidFill>
                  <a:srgbClr val="5F5F5F"/>
                </a:solidFill>
              </a:rPr>
              <a:t>	</a:t>
            </a:r>
            <a:r>
              <a:rPr lang="sl-SI" sz="1600" dirty="0">
                <a:solidFill>
                  <a:srgbClr val="5F5F5F"/>
                </a:solidFill>
              </a:rPr>
              <a:t>B-s2,d0 ali B-s1,d0.</a:t>
            </a:r>
          </a:p>
          <a:p>
            <a:endParaRPr lang="sl-SI" dirty="0"/>
          </a:p>
        </p:txBody>
      </p:sp>
      <p:sp>
        <p:nvSpPr>
          <p:cNvPr id="3" name="Title 2">
            <a:extLst>
              <a:ext uri="{FF2B5EF4-FFF2-40B4-BE49-F238E27FC236}">
                <a16:creationId xmlns:a16="http://schemas.microsoft.com/office/drawing/2014/main" id="{CA2175FD-D9B6-4F69-9AA4-7B7D96AE1EDC}"/>
              </a:ext>
            </a:extLst>
          </p:cNvPr>
          <p:cNvSpPr>
            <a:spLocks noGrp="1"/>
          </p:cNvSpPr>
          <p:nvPr>
            <p:ph type="title"/>
          </p:nvPr>
        </p:nvSpPr>
        <p:spPr/>
        <p:txBody>
          <a:bodyPr>
            <a:normAutofit fontScale="90000"/>
          </a:bodyPr>
          <a:lstStyle/>
          <a:p>
            <a:r>
              <a:rPr lang="sl-SI" dirty="0"/>
              <a:t>EPS (ekspandirani polistiren)  in</a:t>
            </a:r>
            <a:br>
              <a:rPr lang="sl-SI" dirty="0"/>
            </a:br>
            <a:r>
              <a:rPr lang="sl-SI" dirty="0"/>
              <a:t>XPS (ekstrudirani polistiren)</a:t>
            </a:r>
          </a:p>
        </p:txBody>
      </p:sp>
      <p:pic>
        <p:nvPicPr>
          <p:cNvPr id="4" name="Picture 2" descr="Rezultat iskanja slik za stolp CCTV v Pekingu (China Central Television headquarters">
            <a:extLst>
              <a:ext uri="{FF2B5EF4-FFF2-40B4-BE49-F238E27FC236}">
                <a16:creationId xmlns:a16="http://schemas.microsoft.com/office/drawing/2014/main" id="{11EC5925-31CD-4049-9072-2C4A299A9C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640"/>
          <a:stretch/>
        </p:blipFill>
        <p:spPr bwMode="auto">
          <a:xfrm>
            <a:off x="287172" y="1628800"/>
            <a:ext cx="3256968" cy="38009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622F35D-CB61-48AB-B776-72E13D244EF0}"/>
              </a:ext>
            </a:extLst>
          </p:cNvPr>
          <p:cNvPicPr>
            <a:picLocks noChangeAspect="1"/>
          </p:cNvPicPr>
          <p:nvPr/>
        </p:nvPicPr>
        <p:blipFill>
          <a:blip r:embed="rId4"/>
          <a:stretch>
            <a:fillRect/>
          </a:stretch>
        </p:blipFill>
        <p:spPr>
          <a:xfrm>
            <a:off x="8446522" y="136525"/>
            <a:ext cx="3510916" cy="2860427"/>
          </a:xfrm>
          <a:prstGeom prst="rect">
            <a:avLst/>
          </a:prstGeom>
        </p:spPr>
      </p:pic>
    </p:spTree>
    <p:extLst>
      <p:ext uri="{BB962C8B-B14F-4D97-AF65-F5344CB8AC3E}">
        <p14:creationId xmlns:p14="http://schemas.microsoft.com/office/powerpoint/2010/main" val="2235654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9FCC32-4A41-4A3C-9740-FE4B1DEA4DDE}"/>
              </a:ext>
            </a:extLst>
          </p:cNvPr>
          <p:cNvSpPr>
            <a:spLocks noGrp="1"/>
          </p:cNvSpPr>
          <p:nvPr>
            <p:ph idx="1"/>
          </p:nvPr>
        </p:nvSpPr>
        <p:spPr>
          <a:xfrm>
            <a:off x="609600" y="1481330"/>
            <a:ext cx="3398168" cy="4048134"/>
          </a:xfrm>
        </p:spPr>
        <p:txBody>
          <a:bodyPr>
            <a:normAutofit fontScale="40000" lnSpcReduction="20000"/>
          </a:bodyPr>
          <a:lstStyle/>
          <a:p>
            <a:r>
              <a:rPr lang="sl-SI" sz="2800" dirty="0"/>
              <a:t>Začetek gorenja v kuhinji </a:t>
            </a:r>
            <a:r>
              <a:rPr lang="en-US" sz="2800" dirty="0"/>
              <a:t>IV</a:t>
            </a:r>
            <a:r>
              <a:rPr lang="sl-SI" sz="2800" dirty="0"/>
              <a:t>. nadstropje</a:t>
            </a:r>
            <a:r>
              <a:rPr lang="en-US" sz="2800" dirty="0"/>
              <a:t>.</a:t>
            </a:r>
          </a:p>
          <a:p>
            <a:endParaRPr lang="en-US" sz="2800" dirty="0"/>
          </a:p>
          <a:p>
            <a:r>
              <a:rPr lang="sl-SI" sz="2800" dirty="0"/>
              <a:t>V 30-ih minutah je bila celotna stolpnica v plamenih</a:t>
            </a:r>
            <a:r>
              <a:rPr lang="en-US" sz="2800" dirty="0"/>
              <a:t>.</a:t>
            </a:r>
            <a:endParaRPr lang="sl-SI" sz="2800" dirty="0"/>
          </a:p>
          <a:p>
            <a:endParaRPr lang="en-US" sz="2800" dirty="0"/>
          </a:p>
          <a:p>
            <a:r>
              <a:rPr lang="sl-SI" sz="2800" b="1" dirty="0"/>
              <a:t>Napake pri sanaciji fasade stavbe</a:t>
            </a:r>
            <a:r>
              <a:rPr lang="it-IT" sz="2800" b="1" dirty="0"/>
              <a:t>:</a:t>
            </a:r>
          </a:p>
          <a:p>
            <a:pPr marL="109728" indent="0">
              <a:buNone/>
            </a:pPr>
            <a:endParaRPr lang="it-IT" sz="2800" b="1" dirty="0"/>
          </a:p>
          <a:p>
            <a:r>
              <a:rPr lang="en-US" sz="2800" dirty="0"/>
              <a:t>U</a:t>
            </a:r>
            <a:r>
              <a:rPr lang="pl-PL" sz="2800" dirty="0"/>
              <a:t>porabili so gorljiv material za zelo visoko stavbo, poleg</a:t>
            </a:r>
            <a:r>
              <a:rPr lang="en-US" sz="2800" dirty="0"/>
              <a:t> </a:t>
            </a:r>
            <a:r>
              <a:rPr lang="sl-SI" sz="2800" dirty="0"/>
              <a:t>tega pa so izvedli prezračevano fasado z gorljivo</a:t>
            </a:r>
            <a:r>
              <a:rPr lang="en-US" sz="2800" dirty="0"/>
              <a:t> </a:t>
            </a:r>
            <a:r>
              <a:rPr lang="sl-SI" sz="2800" dirty="0"/>
              <a:t>toplotno izolacijo in zunanjo oblogo.</a:t>
            </a:r>
            <a:endParaRPr lang="en-US" sz="2800" dirty="0"/>
          </a:p>
          <a:p>
            <a:endParaRPr lang="en-US" sz="2800" dirty="0"/>
          </a:p>
          <a:p>
            <a:r>
              <a:rPr lang="sl-SI" sz="2800" dirty="0"/>
              <a:t>Zunanja obloga ščiti izolacijo proti vremenskim</a:t>
            </a:r>
            <a:r>
              <a:rPr lang="en-US" sz="2800" dirty="0"/>
              <a:t>, </a:t>
            </a:r>
            <a:r>
              <a:rPr lang="sl-SI" sz="2800" dirty="0"/>
              <a:t>vplivom, predvsem dežju, torej je tudi</a:t>
            </a:r>
            <a:r>
              <a:rPr lang="en-US" sz="2800" dirty="0"/>
              <a:t> </a:t>
            </a:r>
            <a:r>
              <a:rPr lang="sl-SI" sz="2800" dirty="0"/>
              <a:t>preprečevala polivanje po goreči izolaciji.</a:t>
            </a:r>
            <a:endParaRPr lang="en-US" sz="2800" dirty="0"/>
          </a:p>
          <a:p>
            <a:pPr marL="109728" indent="0">
              <a:buNone/>
            </a:pPr>
            <a:endParaRPr lang="sl-SI" sz="2800" dirty="0"/>
          </a:p>
          <a:p>
            <a:r>
              <a:rPr lang="sl-SI" sz="2800" dirty="0"/>
              <a:t>Obenem je odgorevala tudi zunanja obloga iz</a:t>
            </a:r>
            <a:r>
              <a:rPr lang="en-US" sz="2800" dirty="0"/>
              <a:t> </a:t>
            </a:r>
            <a:r>
              <a:rPr lang="sl-SI" sz="2800" dirty="0"/>
              <a:t>aluminijastih kompozitnih panelov (ACP), ki so</a:t>
            </a:r>
            <a:r>
              <a:rPr lang="en-US" sz="2800" dirty="0"/>
              <a:t> </a:t>
            </a:r>
            <a:r>
              <a:rPr lang="sl-SI" sz="2800" dirty="0"/>
              <a:t>imeli sredico iz kapljajočega PE</a:t>
            </a:r>
            <a:r>
              <a:rPr lang="en-US" sz="2800" dirty="0"/>
              <a:t>.</a:t>
            </a:r>
            <a:endParaRPr lang="sl-SI" sz="2800" dirty="0"/>
          </a:p>
          <a:p>
            <a:endParaRPr lang="sl-SI" sz="2800" dirty="0"/>
          </a:p>
          <a:p>
            <a:r>
              <a:rPr lang="sl-SI" sz="2800" dirty="0"/>
              <a:t>Umrlo </a:t>
            </a:r>
            <a:r>
              <a:rPr lang="en-US" sz="2800" dirty="0"/>
              <a:t>72</a:t>
            </a:r>
            <a:r>
              <a:rPr lang="sl-SI" sz="2800" dirty="0"/>
              <a:t> ljudi</a:t>
            </a:r>
          </a:p>
          <a:p>
            <a:pPr marL="109728" indent="0">
              <a:buNone/>
            </a:pPr>
            <a:endParaRPr lang="sl-SI" dirty="0"/>
          </a:p>
        </p:txBody>
      </p:sp>
      <p:sp>
        <p:nvSpPr>
          <p:cNvPr id="3" name="Title 2">
            <a:extLst>
              <a:ext uri="{FF2B5EF4-FFF2-40B4-BE49-F238E27FC236}">
                <a16:creationId xmlns:a16="http://schemas.microsoft.com/office/drawing/2014/main" id="{E2291A5C-748C-457C-8977-8FB985D5FCB1}"/>
              </a:ext>
            </a:extLst>
          </p:cNvPr>
          <p:cNvSpPr>
            <a:spLocks noGrp="1"/>
          </p:cNvSpPr>
          <p:nvPr>
            <p:ph type="title"/>
          </p:nvPr>
        </p:nvSpPr>
        <p:spPr/>
        <p:txBody>
          <a:bodyPr/>
          <a:lstStyle/>
          <a:p>
            <a:r>
              <a:rPr lang="en-US" dirty="0"/>
              <a:t>Grenfell Tower </a:t>
            </a:r>
            <a:r>
              <a:rPr lang="sl-SI" dirty="0"/>
              <a:t>14.</a:t>
            </a:r>
            <a:r>
              <a:rPr lang="en-US" dirty="0"/>
              <a:t>6</a:t>
            </a:r>
            <a:r>
              <a:rPr lang="sl-SI" dirty="0"/>
              <a:t>.2017</a:t>
            </a:r>
            <a:r>
              <a:rPr lang="en-US" dirty="0"/>
              <a:t>  London</a:t>
            </a:r>
            <a:endParaRPr lang="sl-SI" dirty="0"/>
          </a:p>
        </p:txBody>
      </p:sp>
      <p:pic>
        <p:nvPicPr>
          <p:cNvPr id="4" name="Picture 3">
            <a:extLst>
              <a:ext uri="{FF2B5EF4-FFF2-40B4-BE49-F238E27FC236}">
                <a16:creationId xmlns:a16="http://schemas.microsoft.com/office/drawing/2014/main" id="{BC5FDE5A-A79E-4368-8C16-673E3B7F6553}"/>
              </a:ext>
            </a:extLst>
          </p:cNvPr>
          <p:cNvPicPr>
            <a:picLocks noChangeAspect="1"/>
          </p:cNvPicPr>
          <p:nvPr/>
        </p:nvPicPr>
        <p:blipFill>
          <a:blip r:embed="rId3"/>
          <a:stretch>
            <a:fillRect/>
          </a:stretch>
        </p:blipFill>
        <p:spPr>
          <a:xfrm>
            <a:off x="4519874" y="1556792"/>
            <a:ext cx="7062526" cy="3972671"/>
          </a:xfrm>
          <a:prstGeom prst="rect">
            <a:avLst/>
          </a:prstGeom>
        </p:spPr>
      </p:pic>
    </p:spTree>
    <p:extLst>
      <p:ext uri="{BB962C8B-B14F-4D97-AF65-F5344CB8AC3E}">
        <p14:creationId xmlns:p14="http://schemas.microsoft.com/office/powerpoint/2010/main" val="3379427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85649E-E184-4871-A031-D8188434D6EF}"/>
              </a:ext>
            </a:extLst>
          </p:cNvPr>
          <p:cNvSpPr>
            <a:spLocks noGrp="1"/>
          </p:cNvSpPr>
          <p:nvPr>
            <p:ph type="title"/>
          </p:nvPr>
        </p:nvSpPr>
        <p:spPr/>
        <p:txBody>
          <a:bodyPr/>
          <a:lstStyle/>
          <a:p>
            <a:r>
              <a:rPr lang="sl-SI" dirty="0"/>
              <a:t>Pomen</a:t>
            </a:r>
            <a:r>
              <a:rPr lang="en-US" dirty="0"/>
              <a:t> </a:t>
            </a:r>
            <a:r>
              <a:rPr lang="sl-SI" dirty="0"/>
              <a:t>elaborata – načrta v praksi</a:t>
            </a:r>
          </a:p>
        </p:txBody>
      </p:sp>
      <p:pic>
        <p:nvPicPr>
          <p:cNvPr id="4" name="Picture 3">
            <a:extLst>
              <a:ext uri="{FF2B5EF4-FFF2-40B4-BE49-F238E27FC236}">
                <a16:creationId xmlns:a16="http://schemas.microsoft.com/office/drawing/2014/main" id="{9B0071B8-E145-4405-9A90-36F5123B6490}"/>
              </a:ext>
            </a:extLst>
          </p:cNvPr>
          <p:cNvPicPr>
            <a:picLocks noChangeAspect="1"/>
          </p:cNvPicPr>
          <p:nvPr/>
        </p:nvPicPr>
        <p:blipFill>
          <a:blip r:embed="rId3"/>
          <a:stretch>
            <a:fillRect/>
          </a:stretch>
        </p:blipFill>
        <p:spPr>
          <a:xfrm>
            <a:off x="336000" y="1577872"/>
            <a:ext cx="2529003" cy="4496005"/>
          </a:xfrm>
          <a:prstGeom prst="rect">
            <a:avLst/>
          </a:prstGeom>
        </p:spPr>
      </p:pic>
      <p:pic>
        <p:nvPicPr>
          <p:cNvPr id="5" name="Picture 4">
            <a:extLst>
              <a:ext uri="{FF2B5EF4-FFF2-40B4-BE49-F238E27FC236}">
                <a16:creationId xmlns:a16="http://schemas.microsoft.com/office/drawing/2014/main" id="{AADF56B5-83D0-45EE-8F4F-3E853B5AA942}"/>
              </a:ext>
            </a:extLst>
          </p:cNvPr>
          <p:cNvPicPr>
            <a:picLocks noChangeAspect="1"/>
          </p:cNvPicPr>
          <p:nvPr/>
        </p:nvPicPr>
        <p:blipFill>
          <a:blip r:embed="rId4"/>
          <a:stretch>
            <a:fillRect/>
          </a:stretch>
        </p:blipFill>
        <p:spPr>
          <a:xfrm>
            <a:off x="4117634" y="1514872"/>
            <a:ext cx="2529003" cy="4496005"/>
          </a:xfrm>
          <a:prstGeom prst="rect">
            <a:avLst/>
          </a:prstGeom>
        </p:spPr>
      </p:pic>
      <p:pic>
        <p:nvPicPr>
          <p:cNvPr id="6" name="Picture 5">
            <a:extLst>
              <a:ext uri="{FF2B5EF4-FFF2-40B4-BE49-F238E27FC236}">
                <a16:creationId xmlns:a16="http://schemas.microsoft.com/office/drawing/2014/main" id="{99B61730-5D5E-44DB-BDDA-9C9090CE9154}"/>
              </a:ext>
            </a:extLst>
          </p:cNvPr>
          <p:cNvPicPr>
            <a:picLocks noChangeAspect="1"/>
          </p:cNvPicPr>
          <p:nvPr/>
        </p:nvPicPr>
        <p:blipFill rotWithShape="1">
          <a:blip r:embed="rId5"/>
          <a:srcRect t="10583" b="26378"/>
          <a:stretch/>
        </p:blipFill>
        <p:spPr>
          <a:xfrm>
            <a:off x="7844187" y="1542471"/>
            <a:ext cx="4011813" cy="4496005"/>
          </a:xfrm>
          <a:prstGeom prst="rect">
            <a:avLst/>
          </a:prstGeom>
        </p:spPr>
      </p:pic>
      <p:cxnSp>
        <p:nvCxnSpPr>
          <p:cNvPr id="8" name="Straight Connector 7">
            <a:extLst>
              <a:ext uri="{FF2B5EF4-FFF2-40B4-BE49-F238E27FC236}">
                <a16:creationId xmlns:a16="http://schemas.microsoft.com/office/drawing/2014/main" id="{90A7DF0B-5021-4959-89D8-CDCB90D8AB2B}"/>
              </a:ext>
            </a:extLst>
          </p:cNvPr>
          <p:cNvCxnSpPr/>
          <p:nvPr/>
        </p:nvCxnSpPr>
        <p:spPr>
          <a:xfrm flipH="1">
            <a:off x="839416" y="1340768"/>
            <a:ext cx="288032" cy="446449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81CB35E-FBFD-4FDA-9E34-3EB946CA827B}"/>
              </a:ext>
            </a:extLst>
          </p:cNvPr>
          <p:cNvCxnSpPr>
            <a:cxnSpLocks/>
          </p:cNvCxnSpPr>
          <p:nvPr/>
        </p:nvCxnSpPr>
        <p:spPr>
          <a:xfrm>
            <a:off x="911424" y="4725144"/>
            <a:ext cx="1224136" cy="3600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72A38D-F726-4FB0-8AB4-5396EDB0C142}"/>
              </a:ext>
            </a:extLst>
          </p:cNvPr>
          <p:cNvCxnSpPr>
            <a:cxnSpLocks/>
          </p:cNvCxnSpPr>
          <p:nvPr/>
        </p:nvCxnSpPr>
        <p:spPr>
          <a:xfrm>
            <a:off x="983432" y="3789040"/>
            <a:ext cx="108012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AF57FCD-16FB-46B0-8043-AD39C67F1805}"/>
              </a:ext>
            </a:extLst>
          </p:cNvPr>
          <p:cNvCxnSpPr>
            <a:cxnSpLocks/>
          </p:cNvCxnSpPr>
          <p:nvPr/>
        </p:nvCxnSpPr>
        <p:spPr>
          <a:xfrm flipV="1">
            <a:off x="983432" y="2852936"/>
            <a:ext cx="1080120" cy="14401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EC9A733-4E1C-43B6-AB47-399E79F765E0}"/>
              </a:ext>
            </a:extLst>
          </p:cNvPr>
          <p:cNvCxnSpPr/>
          <p:nvPr/>
        </p:nvCxnSpPr>
        <p:spPr>
          <a:xfrm flipV="1">
            <a:off x="1055440" y="1988840"/>
            <a:ext cx="1008112" cy="21602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50A2D64-F360-472F-9AA5-2ED5D44E4315}"/>
              </a:ext>
            </a:extLst>
          </p:cNvPr>
          <p:cNvCxnSpPr>
            <a:cxnSpLocks/>
          </p:cNvCxnSpPr>
          <p:nvPr/>
        </p:nvCxnSpPr>
        <p:spPr>
          <a:xfrm>
            <a:off x="2063552" y="1417638"/>
            <a:ext cx="72008" cy="352353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F4B9DDD-E35A-4DB6-AB9A-E8DCBE1B5CD8}"/>
              </a:ext>
            </a:extLst>
          </p:cNvPr>
          <p:cNvCxnSpPr/>
          <p:nvPr/>
        </p:nvCxnSpPr>
        <p:spPr>
          <a:xfrm flipH="1">
            <a:off x="4223792" y="1340768"/>
            <a:ext cx="288032" cy="388843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FC02A5A-8F04-45A9-9B14-8943232D2387}"/>
              </a:ext>
            </a:extLst>
          </p:cNvPr>
          <p:cNvCxnSpPr/>
          <p:nvPr/>
        </p:nvCxnSpPr>
        <p:spPr>
          <a:xfrm>
            <a:off x="5303912" y="1417638"/>
            <a:ext cx="72008" cy="409959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F6A9783-452E-4F85-994A-3E3BB69AEB09}"/>
              </a:ext>
            </a:extLst>
          </p:cNvPr>
          <p:cNvCxnSpPr/>
          <p:nvPr/>
        </p:nvCxnSpPr>
        <p:spPr>
          <a:xfrm>
            <a:off x="5375920" y="2348880"/>
            <a:ext cx="1512168" cy="7200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BE8DD44-A37C-4590-93B5-1B610C06BA50}"/>
              </a:ext>
            </a:extLst>
          </p:cNvPr>
          <p:cNvCxnSpPr/>
          <p:nvPr/>
        </p:nvCxnSpPr>
        <p:spPr>
          <a:xfrm>
            <a:off x="5519936" y="3179403"/>
            <a:ext cx="136815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0EBBB0-2D36-4480-9F86-73F848A79FA3}"/>
              </a:ext>
            </a:extLst>
          </p:cNvPr>
          <p:cNvCxnSpPr/>
          <p:nvPr/>
        </p:nvCxnSpPr>
        <p:spPr>
          <a:xfrm>
            <a:off x="5519936" y="4005064"/>
            <a:ext cx="136815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4DA2800-7B0F-4C90-BD8E-339F4EED5E6B}"/>
              </a:ext>
            </a:extLst>
          </p:cNvPr>
          <p:cNvCxnSpPr/>
          <p:nvPr/>
        </p:nvCxnSpPr>
        <p:spPr>
          <a:xfrm flipV="1">
            <a:off x="5519936" y="5013176"/>
            <a:ext cx="1368152" cy="7200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44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834B2B-B41C-4858-8163-35D93C07C23F}"/>
              </a:ext>
            </a:extLst>
          </p:cNvPr>
          <p:cNvSpPr>
            <a:spLocks noGrp="1"/>
          </p:cNvSpPr>
          <p:nvPr>
            <p:ph idx="1"/>
          </p:nvPr>
        </p:nvSpPr>
        <p:spPr>
          <a:xfrm>
            <a:off x="2143868" y="1519589"/>
            <a:ext cx="3736108" cy="5063773"/>
          </a:xfrm>
        </p:spPr>
        <p:txBody>
          <a:bodyPr>
            <a:normAutofit fontScale="32500" lnSpcReduction="20000"/>
          </a:bodyPr>
          <a:lstStyle/>
          <a:p>
            <a:r>
              <a:rPr lang="sl-SI" sz="2800" b="1" dirty="0"/>
              <a:t>Etažnost </a:t>
            </a:r>
            <a:r>
              <a:rPr lang="en-US" sz="2800" b="1" dirty="0"/>
              <a:t> </a:t>
            </a:r>
            <a:r>
              <a:rPr lang="sl-SI" sz="2800" dirty="0"/>
              <a:t>KT+PT+7ND</a:t>
            </a:r>
            <a:endParaRPr lang="en-US" sz="2800" dirty="0"/>
          </a:p>
          <a:p>
            <a:endParaRPr lang="en-US" sz="2800" dirty="0"/>
          </a:p>
          <a:p>
            <a:r>
              <a:rPr lang="sl-SI" sz="2800" b="1" dirty="0"/>
              <a:t>Višina:</a:t>
            </a:r>
            <a:r>
              <a:rPr lang="en-US" sz="2800" b="1" dirty="0"/>
              <a:t> </a:t>
            </a:r>
            <a:r>
              <a:rPr lang="sl-SI" sz="2800" dirty="0"/>
              <a:t>Na S strani objekta h&lt;22m (merjeno od terena, kota 0.00 PT do zgornje strani poda zadnje bivalne etaže je 20,3m); </a:t>
            </a:r>
            <a:endParaRPr lang="en-US" sz="2800" dirty="0"/>
          </a:p>
          <a:p>
            <a:r>
              <a:rPr lang="sl-SI" sz="2800" dirty="0"/>
              <a:t>Višina severne fasade do atike je 22,8m.</a:t>
            </a:r>
            <a:endParaRPr lang="en-US" sz="2800" dirty="0"/>
          </a:p>
          <a:p>
            <a:r>
              <a:rPr lang="sl-SI" sz="2800" dirty="0"/>
              <a:t>Na J strani objekta (merjeno od tal najnižje etaže, do zgornje strani poda zadnje bivalne etaže je 21,5m). Višina južne fasade do atike pa je 24,0m.</a:t>
            </a:r>
            <a:endParaRPr lang="en-US" sz="2800" dirty="0"/>
          </a:p>
          <a:p>
            <a:endParaRPr lang="en-US" sz="2800" b="1" dirty="0"/>
          </a:p>
          <a:p>
            <a:r>
              <a:rPr lang="sl-SI" sz="2800" b="1" dirty="0"/>
              <a:t>Možnosti za nekontrolirano razširitev požara:</a:t>
            </a:r>
            <a:endParaRPr lang="en-US" sz="2800" dirty="0"/>
          </a:p>
          <a:p>
            <a:pPr lvl="0"/>
            <a:r>
              <a:rPr lang="en-US" sz="2800" dirty="0"/>
              <a:t>- </a:t>
            </a:r>
            <a:r>
              <a:rPr lang="sl-SI" sz="2800" dirty="0"/>
              <a:t>skozi požarno neodporne steklene površine (stanovanja, kleti),</a:t>
            </a:r>
            <a:endParaRPr lang="en-US" sz="2800" dirty="0"/>
          </a:p>
          <a:p>
            <a:pPr lvl="0"/>
            <a:r>
              <a:rPr lang="en-US" sz="2800" dirty="0"/>
              <a:t>- </a:t>
            </a:r>
            <a:r>
              <a:rPr lang="sl-SI" sz="2800" dirty="0"/>
              <a:t>preko lož in balkonov,</a:t>
            </a:r>
            <a:endParaRPr lang="en-US" sz="2800" dirty="0"/>
          </a:p>
          <a:p>
            <a:pPr lvl="0"/>
            <a:r>
              <a:rPr lang="en-US" sz="2800" dirty="0"/>
              <a:t>- </a:t>
            </a:r>
            <a:r>
              <a:rPr lang="sl-SI" sz="2800" dirty="0"/>
              <a:t>klimatske in druge el. naprave ter odprtine na fasadi,</a:t>
            </a:r>
            <a:endParaRPr lang="en-US" sz="2800" dirty="0"/>
          </a:p>
          <a:p>
            <a:r>
              <a:rPr lang="en-US" sz="2800" dirty="0"/>
              <a:t>- </a:t>
            </a:r>
            <a:r>
              <a:rPr lang="sl-SI" sz="2800" dirty="0"/>
              <a:t>iz nižjega dela stavbe (streha vetrolova – nad vhodom, iz strehe predmetnega objekta po fasadi na sosednji stavbi ob požarnih mejah).</a:t>
            </a:r>
            <a:endParaRPr lang="en-US" sz="2800" dirty="0"/>
          </a:p>
          <a:p>
            <a:pPr marL="109728" indent="0">
              <a:buNone/>
            </a:pPr>
            <a:endParaRPr lang="en-US" sz="2800" dirty="0"/>
          </a:p>
          <a:p>
            <a:r>
              <a:rPr lang="sl-SI" sz="2800" b="1" dirty="0"/>
              <a:t>Fasada:</a:t>
            </a:r>
            <a:endParaRPr lang="en-US" sz="2800" b="1" dirty="0"/>
          </a:p>
          <a:p>
            <a:r>
              <a:rPr lang="sl-SI" sz="2800" dirty="0"/>
              <a:t>modro – betonske površine toplotno izolirane 5cm po sistemu demit; </a:t>
            </a:r>
            <a:endParaRPr lang="en-US" sz="2800" dirty="0"/>
          </a:p>
          <a:p>
            <a:endParaRPr lang="en-US" sz="2800" b="1" dirty="0"/>
          </a:p>
          <a:p>
            <a:r>
              <a:rPr lang="sl-SI" sz="2800" dirty="0"/>
              <a:t>naravna barva betona – montažna obešena fasada  v sestavi 8 cm beton + 6 cm EPS toplotna izolacija + 6 cm rastriran fasadni beton;</a:t>
            </a:r>
            <a:endParaRPr lang="en-US" sz="2800" dirty="0"/>
          </a:p>
          <a:p>
            <a:endParaRPr lang="en-US" sz="2800" b="1" dirty="0"/>
          </a:p>
          <a:p>
            <a:r>
              <a:rPr lang="sl-SI" sz="2800" dirty="0"/>
              <a:t>lože, balkoni – proti notranjosti izolirani  s toplotno izolacijo 5cm po sistemu demit. Ograje sestavljajo betonska korita in kovinska ograja. </a:t>
            </a:r>
            <a:endParaRPr lang="en-US" sz="2800" dirty="0"/>
          </a:p>
          <a:p>
            <a:endParaRPr lang="en-US" sz="2800" b="1" dirty="0"/>
          </a:p>
          <a:p>
            <a:pPr lvl="0"/>
            <a:endParaRPr lang="en-US" sz="2800" dirty="0"/>
          </a:p>
          <a:p>
            <a:pPr marL="0" lvl="0" indent="0">
              <a:buNone/>
            </a:pPr>
            <a:endParaRPr lang="en-US" sz="2800" dirty="0"/>
          </a:p>
          <a:p>
            <a:pPr marL="171450" lvl="0" indent="-171450">
              <a:buFont typeface="Arial" panose="020B0604020202020204" pitchFamily="34" charset="0"/>
              <a:buChar char="•"/>
            </a:pPr>
            <a:endParaRPr lang="en-US" sz="2800" dirty="0"/>
          </a:p>
          <a:p>
            <a:pPr lvl="0"/>
            <a:endParaRPr lang="en-US" sz="2800" dirty="0"/>
          </a:p>
          <a:p>
            <a:pPr marL="109728" indent="0">
              <a:buNone/>
            </a:pPr>
            <a:endParaRPr lang="sl-SI" dirty="0"/>
          </a:p>
        </p:txBody>
      </p:sp>
      <p:sp>
        <p:nvSpPr>
          <p:cNvPr id="3" name="Title 2">
            <a:extLst>
              <a:ext uri="{FF2B5EF4-FFF2-40B4-BE49-F238E27FC236}">
                <a16:creationId xmlns:a16="http://schemas.microsoft.com/office/drawing/2014/main" id="{7AE5EBCB-CC9E-4676-9EA5-1F2034BDD83A}"/>
              </a:ext>
            </a:extLst>
          </p:cNvPr>
          <p:cNvSpPr>
            <a:spLocks noGrp="1"/>
          </p:cNvSpPr>
          <p:nvPr>
            <p:ph type="title"/>
          </p:nvPr>
        </p:nvSpPr>
        <p:spPr>
          <a:xfrm>
            <a:off x="609600" y="274638"/>
            <a:ext cx="6710536" cy="1143000"/>
          </a:xfrm>
        </p:spPr>
        <p:txBody>
          <a:bodyPr>
            <a:normAutofit fontScale="90000"/>
          </a:bodyPr>
          <a:lstStyle/>
          <a:p>
            <a:r>
              <a:rPr lang="sl-SI" dirty="0"/>
              <a:t>Pomen elaborata – načrta v praksi</a:t>
            </a:r>
          </a:p>
        </p:txBody>
      </p:sp>
      <p:pic>
        <p:nvPicPr>
          <p:cNvPr id="4" name="Picture 3">
            <a:extLst>
              <a:ext uri="{FF2B5EF4-FFF2-40B4-BE49-F238E27FC236}">
                <a16:creationId xmlns:a16="http://schemas.microsoft.com/office/drawing/2014/main" id="{B6CF7C00-3B93-4F51-A7EF-A48EEDB947B7}"/>
              </a:ext>
            </a:extLst>
          </p:cNvPr>
          <p:cNvPicPr>
            <a:picLocks noChangeAspect="1"/>
          </p:cNvPicPr>
          <p:nvPr/>
        </p:nvPicPr>
        <p:blipFill>
          <a:blip r:embed="rId3"/>
          <a:stretch>
            <a:fillRect/>
          </a:stretch>
        </p:blipFill>
        <p:spPr>
          <a:xfrm>
            <a:off x="7032104" y="116632"/>
            <a:ext cx="4681728" cy="6858000"/>
          </a:xfrm>
          <a:prstGeom prst="rect">
            <a:avLst/>
          </a:prstGeom>
        </p:spPr>
      </p:pic>
      <p:sp>
        <p:nvSpPr>
          <p:cNvPr id="5" name="Oval 4">
            <a:extLst>
              <a:ext uri="{FF2B5EF4-FFF2-40B4-BE49-F238E27FC236}">
                <a16:creationId xmlns:a16="http://schemas.microsoft.com/office/drawing/2014/main" id="{235C9165-3F05-48CD-9CF0-3E4F2E507BC5}"/>
              </a:ext>
            </a:extLst>
          </p:cNvPr>
          <p:cNvSpPr/>
          <p:nvPr/>
        </p:nvSpPr>
        <p:spPr>
          <a:xfrm>
            <a:off x="8760296" y="3249000"/>
            <a:ext cx="108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Oval 5">
            <a:extLst>
              <a:ext uri="{FF2B5EF4-FFF2-40B4-BE49-F238E27FC236}">
                <a16:creationId xmlns:a16="http://schemas.microsoft.com/office/drawing/2014/main" id="{84DC5D98-623F-443D-87E7-8D7F7E691B65}"/>
              </a:ext>
            </a:extLst>
          </p:cNvPr>
          <p:cNvSpPr/>
          <p:nvPr/>
        </p:nvSpPr>
        <p:spPr>
          <a:xfrm>
            <a:off x="7320136" y="3933056"/>
            <a:ext cx="269136" cy="10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Oval 6">
            <a:extLst>
              <a:ext uri="{FF2B5EF4-FFF2-40B4-BE49-F238E27FC236}">
                <a16:creationId xmlns:a16="http://schemas.microsoft.com/office/drawing/2014/main" id="{D164AFD6-6496-4F9A-AEF6-60D91E6A32BD}"/>
              </a:ext>
            </a:extLst>
          </p:cNvPr>
          <p:cNvSpPr/>
          <p:nvPr/>
        </p:nvSpPr>
        <p:spPr>
          <a:xfrm>
            <a:off x="11433920" y="3140968"/>
            <a:ext cx="269136" cy="10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495026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7226A5F-A648-4190-847A-4BA91ABA8159}"/>
              </a:ext>
            </a:extLst>
          </p:cNvPr>
          <p:cNvPicPr>
            <a:picLocks noGrp="1" noChangeAspect="1"/>
          </p:cNvPicPr>
          <p:nvPr>
            <p:ph idx="1"/>
          </p:nvPr>
        </p:nvPicPr>
        <p:blipFill>
          <a:blip r:embed="rId3"/>
          <a:stretch>
            <a:fillRect/>
          </a:stretch>
        </p:blipFill>
        <p:spPr>
          <a:xfrm>
            <a:off x="609599" y="1566220"/>
            <a:ext cx="3459383" cy="3230932"/>
          </a:xfrm>
          <a:prstGeom prst="rect">
            <a:avLst/>
          </a:prstGeom>
        </p:spPr>
      </p:pic>
      <p:sp>
        <p:nvSpPr>
          <p:cNvPr id="3" name="Title 2">
            <a:extLst>
              <a:ext uri="{FF2B5EF4-FFF2-40B4-BE49-F238E27FC236}">
                <a16:creationId xmlns:a16="http://schemas.microsoft.com/office/drawing/2014/main" id="{69BBE84D-667F-4C2D-B206-76E9F3AB6FA2}"/>
              </a:ext>
            </a:extLst>
          </p:cNvPr>
          <p:cNvSpPr>
            <a:spLocks noGrp="1"/>
          </p:cNvSpPr>
          <p:nvPr>
            <p:ph type="title"/>
          </p:nvPr>
        </p:nvSpPr>
        <p:spPr/>
        <p:txBody>
          <a:bodyPr/>
          <a:lstStyle/>
          <a:p>
            <a:r>
              <a:rPr lang="sl-SI" dirty="0"/>
              <a:t>Pomen elaborata – načrta v praksi</a:t>
            </a:r>
          </a:p>
        </p:txBody>
      </p:sp>
      <p:pic>
        <p:nvPicPr>
          <p:cNvPr id="6" name="Picture 5">
            <a:extLst>
              <a:ext uri="{FF2B5EF4-FFF2-40B4-BE49-F238E27FC236}">
                <a16:creationId xmlns:a16="http://schemas.microsoft.com/office/drawing/2014/main" id="{6D08D210-C661-4CAE-AE35-A70A60175E12}"/>
              </a:ext>
            </a:extLst>
          </p:cNvPr>
          <p:cNvPicPr>
            <a:picLocks noChangeAspect="1"/>
          </p:cNvPicPr>
          <p:nvPr/>
        </p:nvPicPr>
        <p:blipFill rotWithShape="1">
          <a:blip r:embed="rId4"/>
          <a:srcRect r="67057"/>
          <a:stretch/>
        </p:blipFill>
        <p:spPr>
          <a:xfrm>
            <a:off x="4367808" y="1565929"/>
            <a:ext cx="2304256" cy="4093029"/>
          </a:xfrm>
          <a:prstGeom prst="rect">
            <a:avLst/>
          </a:prstGeom>
        </p:spPr>
      </p:pic>
      <p:sp>
        <p:nvSpPr>
          <p:cNvPr id="7" name="Rectangle 6">
            <a:extLst>
              <a:ext uri="{FF2B5EF4-FFF2-40B4-BE49-F238E27FC236}">
                <a16:creationId xmlns:a16="http://schemas.microsoft.com/office/drawing/2014/main" id="{F94E36E9-A6CC-4CAF-8E9C-40B9E1560144}"/>
              </a:ext>
            </a:extLst>
          </p:cNvPr>
          <p:cNvSpPr/>
          <p:nvPr/>
        </p:nvSpPr>
        <p:spPr>
          <a:xfrm>
            <a:off x="7464152" y="1417638"/>
            <a:ext cx="3744416" cy="4339650"/>
          </a:xfrm>
          <a:prstGeom prst="rect">
            <a:avLst/>
          </a:prstGeom>
        </p:spPr>
        <p:txBody>
          <a:bodyPr wrap="square">
            <a:spAutoFit/>
          </a:bodyPr>
          <a:lstStyle/>
          <a:p>
            <a:pPr marL="171450" indent="-171450" algn="just">
              <a:buFontTx/>
              <a:buChar char="-"/>
            </a:pPr>
            <a:r>
              <a:rPr lang="sl-SI" sz="1200" b="1" dirty="0">
                <a:latin typeface="Arial" panose="020B0604020202020204" pitchFamily="34" charset="0"/>
                <a:ea typeface="Times New Roman" panose="02020603050405020304" pitchFamily="18" charset="0"/>
                <a:cs typeface="Times New Roman" panose="02020603050405020304" pitchFamily="18" charset="0"/>
              </a:rPr>
              <a:t>etažnost: </a:t>
            </a:r>
            <a:r>
              <a:rPr lang="sl-SI" sz="1200" dirty="0">
                <a:latin typeface="Arial" panose="020B0604020202020204" pitchFamily="34" charset="0"/>
                <a:ea typeface="Times New Roman" panose="02020603050405020304" pitchFamily="18" charset="0"/>
                <a:cs typeface="Times New Roman" panose="02020603050405020304" pitchFamily="18" charset="0"/>
              </a:rPr>
              <a:t>PT + 7 etaž + strojnica</a:t>
            </a:r>
            <a:endParaRPr lang="en-US" sz="1200" dirty="0">
              <a:latin typeface="Arial" panose="020B0604020202020204" pitchFamily="34" charset="0"/>
              <a:ea typeface="Times New Roman" panose="02020603050405020304" pitchFamily="18" charset="0"/>
              <a:cs typeface="Times New Roman" panose="02020603050405020304" pitchFamily="18" charset="0"/>
            </a:endParaRPr>
          </a:p>
          <a:p>
            <a:pPr algn="just"/>
            <a:endParaRPr lang="en-US" sz="1200" dirty="0">
              <a:latin typeface="SL Swiss"/>
              <a:ea typeface="Times New Roman" panose="02020603050405020304" pitchFamily="18" charset="0"/>
              <a:cs typeface="Times New Roman" panose="02020603050405020304" pitchFamily="18" charset="0"/>
            </a:endParaRPr>
          </a:p>
          <a:p>
            <a:pPr algn="just"/>
            <a:r>
              <a:rPr lang="sl-SI" sz="1200" dirty="0">
                <a:latin typeface="Arial" panose="020B0604020202020204" pitchFamily="34" charset="0"/>
                <a:ea typeface="Times New Roman" panose="02020603050405020304" pitchFamily="18" charset="0"/>
                <a:cs typeface="Times New Roman" panose="02020603050405020304" pitchFamily="18" charset="0"/>
              </a:rPr>
              <a:t>- </a:t>
            </a:r>
            <a:r>
              <a:rPr lang="sl-SI" sz="1200" b="1" dirty="0">
                <a:latin typeface="Arial" panose="020B0604020202020204" pitchFamily="34" charset="0"/>
                <a:ea typeface="Times New Roman" panose="02020603050405020304" pitchFamily="18" charset="0"/>
                <a:cs typeface="Times New Roman" panose="02020603050405020304" pitchFamily="18" charset="0"/>
              </a:rPr>
              <a:t>namembnost:</a:t>
            </a:r>
            <a:r>
              <a:rPr lang="sl-SI" sz="1200" dirty="0">
                <a:latin typeface="Arial" panose="020B0604020202020204" pitchFamily="34" charset="0"/>
                <a:ea typeface="Times New Roman" panose="02020603050405020304" pitchFamily="18" charset="0"/>
                <a:cs typeface="Times New Roman" panose="02020603050405020304" pitchFamily="18" charset="0"/>
              </a:rPr>
              <a:t> </a:t>
            </a:r>
            <a:endParaRPr lang="en-US" sz="1200" dirty="0">
              <a:latin typeface="SL Swiss"/>
              <a:ea typeface="Times New Roman" panose="02020603050405020304" pitchFamily="18" charset="0"/>
              <a:cs typeface="Times New Roman" panose="02020603050405020304" pitchFamily="18" charset="0"/>
            </a:endParaRPr>
          </a:p>
          <a:p>
            <a:pPr algn="just"/>
            <a:r>
              <a:rPr lang="sl-SI" sz="1200" dirty="0">
                <a:latin typeface="Arial" panose="020B0604020202020204" pitchFamily="34" charset="0"/>
                <a:ea typeface="Times New Roman" panose="02020603050405020304" pitchFamily="18" charset="0"/>
                <a:cs typeface="Times New Roman" panose="02020603050405020304" pitchFamily="18" charset="0"/>
              </a:rPr>
              <a:t>PT – vinoteka + poslovni prostori + kleti</a:t>
            </a:r>
            <a:endParaRPr lang="en-US" sz="1200" dirty="0">
              <a:latin typeface="SL Swiss"/>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mj-lt"/>
              <a:buAutoNum type="arabicPeriod" startAt="7"/>
            </a:pPr>
            <a:r>
              <a:rPr lang="sl-SI" sz="1200" dirty="0">
                <a:latin typeface="Arial" panose="020B0604020202020204" pitchFamily="34" charset="0"/>
                <a:ea typeface="Times New Roman" panose="02020603050405020304" pitchFamily="18" charset="0"/>
                <a:cs typeface="Times New Roman" panose="02020603050405020304" pitchFamily="18" charset="0"/>
              </a:rPr>
              <a:t>stanovanjskih etaž – skupaj 34 stanovanj</a:t>
            </a:r>
            <a:endParaRPr lang="en-US" sz="1200" dirty="0">
              <a:latin typeface="SL Swiss"/>
              <a:ea typeface="Times New Roman" panose="02020603050405020304" pitchFamily="18" charset="0"/>
              <a:cs typeface="Times New Roman" panose="02020603050405020304" pitchFamily="18" charset="0"/>
            </a:endParaRPr>
          </a:p>
          <a:p>
            <a:pPr algn="just"/>
            <a:r>
              <a:rPr lang="sl-SI" sz="1200" dirty="0">
                <a:latin typeface="Arial" panose="020B0604020202020204" pitchFamily="34" charset="0"/>
                <a:ea typeface="Times New Roman" panose="02020603050405020304" pitchFamily="18" charset="0"/>
                <a:cs typeface="Times New Roman" panose="02020603050405020304" pitchFamily="18" charset="0"/>
              </a:rPr>
              <a:t>Strojnica dvigala</a:t>
            </a:r>
            <a:endParaRPr lang="en-US" sz="1200" dirty="0">
              <a:latin typeface="Arial" panose="020B0604020202020204" pitchFamily="34" charset="0"/>
              <a:ea typeface="Times New Roman" panose="02020603050405020304" pitchFamily="18" charset="0"/>
              <a:cs typeface="Times New Roman" panose="02020603050405020304" pitchFamily="18" charset="0"/>
            </a:endParaRPr>
          </a:p>
          <a:p>
            <a:pPr algn="just"/>
            <a:endParaRPr lang="en-US" sz="1200" dirty="0">
              <a:latin typeface="SL Swiss"/>
              <a:ea typeface="Times New Roman" panose="02020603050405020304" pitchFamily="18" charset="0"/>
              <a:cs typeface="Times New Roman" panose="02020603050405020304" pitchFamily="18" charset="0"/>
            </a:endParaRPr>
          </a:p>
          <a:p>
            <a:pPr algn="just"/>
            <a:r>
              <a:rPr lang="sl-SI" sz="1200" dirty="0">
                <a:latin typeface="Arial" panose="020B0604020202020204" pitchFamily="34" charset="0"/>
                <a:ea typeface="Times New Roman" panose="02020603050405020304" pitchFamily="18" charset="0"/>
                <a:cs typeface="Times New Roman" panose="02020603050405020304" pitchFamily="18" charset="0"/>
              </a:rPr>
              <a:t>-</a:t>
            </a:r>
            <a:r>
              <a:rPr lang="sl-SI" sz="1200" b="1" dirty="0">
                <a:latin typeface="Arial" panose="020B0604020202020204" pitchFamily="34" charset="0"/>
                <a:ea typeface="Times New Roman" panose="02020603050405020304" pitchFamily="18" charset="0"/>
                <a:cs typeface="Times New Roman" panose="02020603050405020304" pitchFamily="18" charset="0"/>
              </a:rPr>
              <a:t> zunanji gabariti </a:t>
            </a:r>
            <a:r>
              <a:rPr lang="sl-SI" sz="1200" dirty="0">
                <a:latin typeface="Arial" panose="020B0604020202020204" pitchFamily="34" charset="0"/>
                <a:ea typeface="Times New Roman" panose="02020603050405020304" pitchFamily="18" charset="0"/>
                <a:cs typeface="Times New Roman" panose="02020603050405020304" pitchFamily="18" charset="0"/>
              </a:rPr>
              <a:t>h&lt;22m (merjeno od terena, kota 0.00 PT do zgornje strani poda najvišje etaže) cca 20,00m;</a:t>
            </a:r>
            <a:endParaRPr lang="en-US" sz="1200" dirty="0">
              <a:latin typeface="SL Swiss"/>
              <a:ea typeface="Times New Roman" panose="02020603050405020304" pitchFamily="18" charset="0"/>
              <a:cs typeface="Times New Roman" panose="02020603050405020304" pitchFamily="18" charset="0"/>
            </a:endParaRPr>
          </a:p>
          <a:p>
            <a:pPr algn="just"/>
            <a:r>
              <a:rPr lang="sl-SI" sz="1200" dirty="0">
                <a:latin typeface="Arial" panose="020B0604020202020204" pitchFamily="34" charset="0"/>
                <a:ea typeface="Times New Roman" panose="02020603050405020304" pitchFamily="18" charset="0"/>
                <a:cs typeface="Times New Roman" panose="02020603050405020304" pitchFamily="18" charset="0"/>
              </a:rPr>
              <a:t>Del objekta za potrebe strojnice dvigala pa je nadvišan za cca 3,5m. </a:t>
            </a:r>
            <a:endParaRPr lang="en-US" sz="1200" dirty="0">
              <a:latin typeface="Arial" panose="020B0604020202020204" pitchFamily="34" charset="0"/>
              <a:ea typeface="Times New Roman" panose="02020603050405020304" pitchFamily="18" charset="0"/>
              <a:cs typeface="Times New Roman" panose="02020603050405020304" pitchFamily="18" charset="0"/>
            </a:endParaRPr>
          </a:p>
          <a:p>
            <a:pPr algn="just"/>
            <a:endParaRPr lang="en-US" sz="1200" dirty="0">
              <a:latin typeface="SL Swiss"/>
              <a:ea typeface="Times New Roman" panose="02020603050405020304" pitchFamily="18" charset="0"/>
              <a:cs typeface="Times New Roman" panose="02020603050405020304" pitchFamily="18" charset="0"/>
            </a:endParaRPr>
          </a:p>
          <a:p>
            <a:pPr algn="just"/>
            <a:r>
              <a:rPr lang="sl-SI" sz="1200" b="1" dirty="0">
                <a:latin typeface="Arial" panose="020B0604020202020204" pitchFamily="34" charset="0"/>
                <a:ea typeface="Times New Roman" panose="02020603050405020304" pitchFamily="18" charset="0"/>
                <a:cs typeface="Times New Roman" panose="02020603050405020304" pitchFamily="18" charset="0"/>
              </a:rPr>
              <a:t>- fasada:</a:t>
            </a:r>
            <a:endParaRPr lang="en-US" sz="1200" dirty="0">
              <a:latin typeface="SL Swiss"/>
              <a:ea typeface="Times New Roman" panose="02020603050405020304" pitchFamily="18" charset="0"/>
              <a:cs typeface="Times New Roman" panose="02020603050405020304" pitchFamily="18" charset="0"/>
            </a:endParaRPr>
          </a:p>
          <a:p>
            <a:pPr algn="just"/>
            <a:r>
              <a:rPr lang="sl-SI" sz="1200" dirty="0">
                <a:latin typeface="Arial" panose="020B0604020202020204" pitchFamily="34" charset="0"/>
                <a:ea typeface="Times New Roman" panose="02020603050405020304" pitchFamily="18" charset="0"/>
                <a:cs typeface="Times New Roman" panose="02020603050405020304" pitchFamily="18" charset="0"/>
              </a:rPr>
              <a:t>Je izvedena s klasičnim apneno cementnim ometom, s toplotno izolacijo (kombi plošče) debeline od 5 do 10 cm.</a:t>
            </a:r>
            <a:endParaRPr lang="en-US" sz="1200" dirty="0">
              <a:latin typeface="Arial" panose="020B0604020202020204" pitchFamily="34" charset="0"/>
              <a:ea typeface="Times New Roman" panose="02020603050405020304" pitchFamily="18" charset="0"/>
              <a:cs typeface="Times New Roman" panose="02020603050405020304" pitchFamily="18" charset="0"/>
            </a:endParaRPr>
          </a:p>
          <a:p>
            <a:pPr algn="just"/>
            <a:endParaRPr lang="en-US" sz="1200" dirty="0">
              <a:latin typeface="SL Swiss"/>
              <a:ea typeface="Times New Roman" panose="02020603050405020304" pitchFamily="18" charset="0"/>
              <a:cs typeface="Times New Roman" panose="02020603050405020304" pitchFamily="18" charset="0"/>
            </a:endParaRPr>
          </a:p>
          <a:p>
            <a:pPr marR="0" lvl="0" algn="just">
              <a:spcBef>
                <a:spcPts val="0"/>
              </a:spcBef>
              <a:spcAft>
                <a:spcPts val="0"/>
              </a:spcAft>
            </a:pPr>
            <a:r>
              <a:rPr lang="en-US" sz="1200" b="1" dirty="0">
                <a:latin typeface="Arial" panose="020B0604020202020204" pitchFamily="34" charset="0"/>
                <a:ea typeface="Times New Roman" panose="02020603050405020304" pitchFamily="18" charset="0"/>
                <a:cs typeface="Times New Roman" panose="02020603050405020304" pitchFamily="18" charset="0"/>
              </a:rPr>
              <a:t>- </a:t>
            </a:r>
            <a:r>
              <a:rPr lang="sl-SI" sz="1200" b="1" dirty="0">
                <a:latin typeface="Arial" panose="020B0604020202020204" pitchFamily="34" charset="0"/>
                <a:ea typeface="Times New Roman" panose="02020603050405020304" pitchFamily="18" charset="0"/>
                <a:cs typeface="Times New Roman" panose="02020603050405020304" pitchFamily="18" charset="0"/>
              </a:rPr>
              <a:t>odmiki:</a:t>
            </a:r>
            <a:endParaRPr lang="en-US" sz="1200" dirty="0">
              <a:latin typeface="SL Swiss"/>
              <a:ea typeface="Times New Roman" panose="02020603050405020304" pitchFamily="18" charset="0"/>
              <a:cs typeface="Times New Roman" panose="02020603050405020304" pitchFamily="18" charset="0"/>
            </a:endParaRPr>
          </a:p>
          <a:p>
            <a:pPr algn="just"/>
            <a:r>
              <a:rPr lang="sl-SI" sz="1200" dirty="0">
                <a:latin typeface="Arial" panose="020B0604020202020204" pitchFamily="34" charset="0"/>
                <a:ea typeface="Times New Roman" panose="02020603050405020304" pitchFamily="18" charset="0"/>
                <a:cs typeface="Times New Roman" panose="02020603050405020304" pitchFamily="18" charset="0"/>
              </a:rPr>
              <a:t>na S, J, Z so sosednji objekti odmaknjeni več </a:t>
            </a:r>
            <a:endParaRPr lang="en-US" sz="1200" dirty="0">
              <a:latin typeface="Arial" panose="020B0604020202020204" pitchFamily="34" charset="0"/>
              <a:ea typeface="Times New Roman" panose="02020603050405020304" pitchFamily="18" charset="0"/>
              <a:cs typeface="Times New Roman" panose="02020603050405020304" pitchFamily="18" charset="0"/>
            </a:endParaRPr>
          </a:p>
          <a:p>
            <a:pPr algn="just"/>
            <a:r>
              <a:rPr lang="sl-SI" sz="1200" dirty="0">
                <a:latin typeface="Arial" panose="020B0604020202020204" pitchFamily="34" charset="0"/>
                <a:ea typeface="Times New Roman" panose="02020603050405020304" pitchFamily="18" charset="0"/>
                <a:cs typeface="Times New Roman" panose="02020603050405020304" pitchFamily="18" charset="0"/>
              </a:rPr>
              <a:t>kot 10 m</a:t>
            </a:r>
            <a:endParaRPr lang="en-US" sz="1200" dirty="0">
              <a:latin typeface="SL Swiss"/>
              <a:ea typeface="Times New Roman" panose="02020603050405020304" pitchFamily="18" charset="0"/>
              <a:cs typeface="Times New Roman" panose="02020603050405020304" pitchFamily="18" charset="0"/>
            </a:endParaRPr>
          </a:p>
          <a:p>
            <a:pPr algn="just"/>
            <a:r>
              <a:rPr lang="sl-SI" sz="1200" dirty="0">
                <a:latin typeface="Arial" panose="020B0604020202020204" pitchFamily="34" charset="0"/>
                <a:ea typeface="Times New Roman" panose="02020603050405020304" pitchFamily="18" charset="0"/>
                <a:cs typeface="Times New Roman" panose="02020603050405020304" pitchFamily="18" charset="0"/>
              </a:rPr>
              <a:t>V – obravnavani objekt je od trgovskega objekta na najbližjem delu odmaknjen le cca </a:t>
            </a:r>
            <a:r>
              <a:rPr lang="sl-SI" sz="1200" b="1" dirty="0">
                <a:latin typeface="Arial" panose="020B0604020202020204" pitchFamily="34" charset="0"/>
                <a:ea typeface="Times New Roman" panose="02020603050405020304" pitchFamily="18" charset="0"/>
                <a:cs typeface="Times New Roman" panose="02020603050405020304" pitchFamily="18" charset="0"/>
              </a:rPr>
              <a:t>1,20m.</a:t>
            </a:r>
            <a:endParaRPr lang="en-US" sz="1200" b="1" dirty="0">
              <a:effectLst/>
              <a:latin typeface="SL Swiss"/>
              <a:ea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A4120A85-F9B0-45F2-82B4-28EC1ECD5DCB}"/>
              </a:ext>
            </a:extLst>
          </p:cNvPr>
          <p:cNvCxnSpPr>
            <a:cxnSpLocks/>
          </p:cNvCxnSpPr>
          <p:nvPr/>
        </p:nvCxnSpPr>
        <p:spPr>
          <a:xfrm flipH="1">
            <a:off x="1775520" y="1268760"/>
            <a:ext cx="216024" cy="288032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B9BE110-887A-43FC-BE56-6CA2673B4E5F}"/>
              </a:ext>
            </a:extLst>
          </p:cNvPr>
          <p:cNvCxnSpPr/>
          <p:nvPr/>
        </p:nvCxnSpPr>
        <p:spPr>
          <a:xfrm flipV="1">
            <a:off x="2351584" y="1196752"/>
            <a:ext cx="0" cy="338437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B7BECC-CBE9-4F7D-8049-BF9CC4561C39}"/>
              </a:ext>
            </a:extLst>
          </p:cNvPr>
          <p:cNvCxnSpPr/>
          <p:nvPr/>
        </p:nvCxnSpPr>
        <p:spPr>
          <a:xfrm flipV="1">
            <a:off x="479376" y="4077072"/>
            <a:ext cx="3672408" cy="7200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02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DE7D31-38DE-48EF-8434-EE2BC13DE715}"/>
              </a:ext>
            </a:extLst>
          </p:cNvPr>
          <p:cNvSpPr>
            <a:spLocks noGrp="1"/>
          </p:cNvSpPr>
          <p:nvPr>
            <p:ph idx="1"/>
          </p:nvPr>
        </p:nvSpPr>
        <p:spPr>
          <a:xfrm>
            <a:off x="609600" y="1481329"/>
            <a:ext cx="9878888" cy="4525963"/>
          </a:xfrm>
        </p:spPr>
        <p:txBody>
          <a:bodyPr>
            <a:normAutofit/>
          </a:bodyPr>
          <a:lstStyle/>
          <a:p>
            <a:pPr marL="0" indent="0">
              <a:buNone/>
            </a:pPr>
            <a:r>
              <a:rPr lang="en-US" dirty="0">
                <a:solidFill>
                  <a:srgbClr val="5F5F5F"/>
                </a:solidFill>
              </a:rPr>
              <a:t>S </a:t>
            </a:r>
            <a:r>
              <a:rPr lang="sl-SI" dirty="0">
                <a:solidFill>
                  <a:srgbClr val="5F5F5F"/>
                </a:solidFill>
              </a:rPr>
              <a:t>sodelovanjem z odgovornim projektantom </a:t>
            </a:r>
            <a:r>
              <a:rPr lang="en-US" dirty="0">
                <a:solidFill>
                  <a:srgbClr val="5F5F5F"/>
                </a:solidFill>
              </a:rPr>
              <a:t>IZS TP za ŠPV</a:t>
            </a:r>
          </a:p>
          <a:p>
            <a:pPr marL="0" indent="0">
              <a:buNone/>
            </a:pPr>
            <a:endParaRPr lang="en-US" dirty="0"/>
          </a:p>
          <a:p>
            <a:pPr marL="0" indent="0">
              <a:buNone/>
            </a:pPr>
            <a:r>
              <a:rPr lang="en-US" sz="1600" dirty="0">
                <a:solidFill>
                  <a:srgbClr val="5F5F5F"/>
                </a:solidFill>
              </a:rPr>
              <a:t>- </a:t>
            </a:r>
            <a:r>
              <a:rPr lang="sl-SI" sz="1600" dirty="0">
                <a:solidFill>
                  <a:srgbClr val="5F5F5F"/>
                </a:solidFill>
              </a:rPr>
              <a:t>Ugotovimo dejansko stanje stavbe</a:t>
            </a:r>
            <a:r>
              <a:rPr lang="en-US" sz="1600" dirty="0">
                <a:solidFill>
                  <a:srgbClr val="5F5F5F"/>
                </a:solidFill>
              </a:rPr>
              <a:t> </a:t>
            </a:r>
            <a:r>
              <a:rPr lang="sl-SI" sz="1600" dirty="0">
                <a:solidFill>
                  <a:srgbClr val="5F5F5F"/>
                </a:solidFill>
              </a:rPr>
              <a:t>(požarn</a:t>
            </a:r>
            <a:r>
              <a:rPr lang="en-US" sz="1600" dirty="0" err="1">
                <a:solidFill>
                  <a:srgbClr val="5F5F5F"/>
                </a:solidFill>
              </a:rPr>
              <a:t>i</a:t>
            </a:r>
            <a:r>
              <a:rPr lang="sl-SI" sz="1600" dirty="0">
                <a:solidFill>
                  <a:srgbClr val="5F5F5F"/>
                </a:solidFill>
              </a:rPr>
              <a:t> sektorji, odmiki,</a:t>
            </a:r>
            <a:r>
              <a:rPr lang="en-US" sz="1600" dirty="0">
                <a:solidFill>
                  <a:srgbClr val="5F5F5F"/>
                </a:solidFill>
              </a:rPr>
              <a:t> </a:t>
            </a:r>
            <a:r>
              <a:rPr lang="sl-SI" sz="1600" dirty="0">
                <a:solidFill>
                  <a:srgbClr val="5F5F5F"/>
                </a:solidFill>
              </a:rPr>
              <a:t>dostopi</a:t>
            </a:r>
            <a:r>
              <a:rPr lang="en-US" sz="1600" dirty="0">
                <a:solidFill>
                  <a:srgbClr val="5F5F5F"/>
                </a:solidFill>
              </a:rPr>
              <a:t>, </a:t>
            </a:r>
            <a:r>
              <a:rPr lang="sl-SI" sz="1600" dirty="0">
                <a:solidFill>
                  <a:srgbClr val="5F5F5F"/>
                </a:solidFill>
              </a:rPr>
              <a:t>…)</a:t>
            </a:r>
            <a:endParaRPr lang="en-US" sz="1600" dirty="0">
              <a:solidFill>
                <a:srgbClr val="5F5F5F"/>
              </a:solidFill>
            </a:endParaRPr>
          </a:p>
          <a:p>
            <a:pPr marL="0" indent="0">
              <a:buNone/>
            </a:pPr>
            <a:endParaRPr lang="sl-SI" sz="1600" dirty="0">
              <a:solidFill>
                <a:srgbClr val="5F5F5F"/>
              </a:solidFill>
            </a:endParaRPr>
          </a:p>
          <a:p>
            <a:pPr marL="0" indent="0">
              <a:buNone/>
            </a:pPr>
            <a:r>
              <a:rPr lang="en-US" sz="1600" dirty="0">
                <a:solidFill>
                  <a:srgbClr val="5F5F5F"/>
                </a:solidFill>
              </a:rPr>
              <a:t>- </a:t>
            </a:r>
            <a:r>
              <a:rPr lang="sl-SI" sz="1600" dirty="0">
                <a:solidFill>
                  <a:srgbClr val="5F5F5F"/>
                </a:solidFill>
              </a:rPr>
              <a:t>Izberemo ustrezne materiale, sisteme, </a:t>
            </a:r>
            <a:r>
              <a:rPr lang="en-US" sz="1600" dirty="0">
                <a:solidFill>
                  <a:srgbClr val="5F5F5F"/>
                </a:solidFill>
              </a:rPr>
              <a:t>v </a:t>
            </a:r>
            <a:r>
              <a:rPr lang="sl-SI" sz="1600" dirty="0">
                <a:solidFill>
                  <a:srgbClr val="5F5F5F"/>
                </a:solidFill>
              </a:rPr>
              <a:t>ustreznem</a:t>
            </a:r>
            <a:r>
              <a:rPr lang="en-US" sz="1600" dirty="0">
                <a:solidFill>
                  <a:srgbClr val="5F5F5F"/>
                </a:solidFill>
              </a:rPr>
              <a:t> </a:t>
            </a:r>
            <a:r>
              <a:rPr lang="sl-SI" sz="1600" dirty="0">
                <a:solidFill>
                  <a:srgbClr val="5F5F5F"/>
                </a:solidFill>
              </a:rPr>
              <a:t>razred</a:t>
            </a:r>
            <a:r>
              <a:rPr lang="en-US" sz="1600" dirty="0">
                <a:solidFill>
                  <a:srgbClr val="5F5F5F"/>
                </a:solidFill>
              </a:rPr>
              <a:t>u</a:t>
            </a:r>
            <a:r>
              <a:rPr lang="sl-SI" sz="1600" dirty="0">
                <a:solidFill>
                  <a:srgbClr val="5F5F5F"/>
                </a:solidFill>
              </a:rPr>
              <a:t> požarn</a:t>
            </a:r>
            <a:r>
              <a:rPr lang="en-US" sz="1600" dirty="0">
                <a:solidFill>
                  <a:srgbClr val="5F5F5F"/>
                </a:solidFill>
              </a:rPr>
              <a:t>e</a:t>
            </a:r>
            <a:r>
              <a:rPr lang="sl-SI" sz="1600" dirty="0">
                <a:solidFill>
                  <a:srgbClr val="5F5F5F"/>
                </a:solidFill>
              </a:rPr>
              <a:t> odpornosti</a:t>
            </a:r>
            <a:endParaRPr lang="en-US" sz="1600" dirty="0">
              <a:solidFill>
                <a:srgbClr val="5F5F5F"/>
              </a:solidFill>
            </a:endParaRPr>
          </a:p>
          <a:p>
            <a:pPr marL="0" indent="0">
              <a:buNone/>
            </a:pPr>
            <a:endParaRPr lang="sl-SI" sz="1600" dirty="0">
              <a:solidFill>
                <a:srgbClr val="5F5F5F"/>
              </a:solidFill>
            </a:endParaRPr>
          </a:p>
          <a:p>
            <a:pPr marL="0" indent="0">
              <a:buNone/>
            </a:pPr>
            <a:r>
              <a:rPr lang="en-US" sz="1600" dirty="0">
                <a:solidFill>
                  <a:srgbClr val="5F5F5F"/>
                </a:solidFill>
              </a:rPr>
              <a:t>- </a:t>
            </a:r>
            <a:r>
              <a:rPr lang="sl-SI" sz="1600" dirty="0">
                <a:solidFill>
                  <a:srgbClr val="5F5F5F"/>
                </a:solidFill>
              </a:rPr>
              <a:t>Upoštevamo</a:t>
            </a:r>
            <a:r>
              <a:rPr lang="en-US" sz="1600" dirty="0">
                <a:solidFill>
                  <a:srgbClr val="5F5F5F"/>
                </a:solidFill>
              </a:rPr>
              <a:t> </a:t>
            </a:r>
            <a:r>
              <a:rPr lang="sl-SI" sz="1600" dirty="0">
                <a:solidFill>
                  <a:srgbClr val="5F5F5F"/>
                </a:solidFill>
              </a:rPr>
              <a:t>delitev na požarno sektorje</a:t>
            </a:r>
            <a:endParaRPr lang="en-US" sz="1600" dirty="0">
              <a:solidFill>
                <a:srgbClr val="5F5F5F"/>
              </a:solidFill>
            </a:endParaRPr>
          </a:p>
          <a:p>
            <a:pPr marL="0" indent="0">
              <a:buNone/>
            </a:pPr>
            <a:endParaRPr lang="en-US" sz="1600" dirty="0">
              <a:solidFill>
                <a:srgbClr val="5F5F5F"/>
              </a:solidFill>
            </a:endParaRPr>
          </a:p>
          <a:p>
            <a:pPr marL="0" indent="0">
              <a:buNone/>
            </a:pPr>
            <a:r>
              <a:rPr lang="en-US" sz="1600" dirty="0">
                <a:solidFill>
                  <a:srgbClr val="5F5F5F"/>
                </a:solidFill>
              </a:rPr>
              <a:t>- </a:t>
            </a:r>
            <a:r>
              <a:rPr lang="sl-SI" sz="1600" dirty="0">
                <a:solidFill>
                  <a:srgbClr val="5F5F5F"/>
                </a:solidFill>
              </a:rPr>
              <a:t>Lažja odločitev investitorja (najnižja cena?</a:t>
            </a:r>
            <a:r>
              <a:rPr lang="en-US" sz="1600" dirty="0">
                <a:solidFill>
                  <a:srgbClr val="5F5F5F"/>
                </a:solidFill>
              </a:rPr>
              <a:t>)</a:t>
            </a:r>
          </a:p>
          <a:p>
            <a:pPr marL="285750" indent="-285750">
              <a:buFontTx/>
              <a:buChar char="-"/>
            </a:pPr>
            <a:endParaRPr lang="sl-SI" sz="1600" dirty="0">
              <a:solidFill>
                <a:srgbClr val="5F5F5F"/>
              </a:solidFill>
            </a:endParaRPr>
          </a:p>
          <a:p>
            <a:pPr marL="0" indent="0">
              <a:buNone/>
            </a:pPr>
            <a:r>
              <a:rPr lang="en-US" sz="1600" dirty="0">
                <a:solidFill>
                  <a:srgbClr val="5F5F5F"/>
                </a:solidFill>
              </a:rPr>
              <a:t>- </a:t>
            </a:r>
            <a:r>
              <a:rPr lang="sl-SI" sz="1600" dirty="0">
                <a:solidFill>
                  <a:srgbClr val="5F5F5F"/>
                </a:solidFill>
              </a:rPr>
              <a:t>Požarna varnost objekta </a:t>
            </a:r>
            <a:r>
              <a:rPr lang="en-US" sz="1600" dirty="0">
                <a:solidFill>
                  <a:srgbClr val="5F5F5F"/>
                </a:solidFill>
              </a:rPr>
              <a:t>se ne </a:t>
            </a:r>
            <a:r>
              <a:rPr lang="sl-SI" sz="1600" dirty="0">
                <a:solidFill>
                  <a:srgbClr val="5F5F5F"/>
                </a:solidFill>
              </a:rPr>
              <a:t>zmanjša</a:t>
            </a:r>
            <a:r>
              <a:rPr lang="en-US" sz="1600" dirty="0">
                <a:solidFill>
                  <a:srgbClr val="5F5F5F"/>
                </a:solidFill>
              </a:rPr>
              <a:t> (</a:t>
            </a:r>
            <a:r>
              <a:rPr lang="sl-SI" sz="1600" dirty="0">
                <a:solidFill>
                  <a:srgbClr val="5F5F5F"/>
                </a:solidFill>
              </a:rPr>
              <a:t>izjava</a:t>
            </a:r>
            <a:r>
              <a:rPr lang="en-US" sz="1600" dirty="0">
                <a:solidFill>
                  <a:srgbClr val="5F5F5F"/>
                </a:solidFill>
              </a:rPr>
              <a:t>)</a:t>
            </a:r>
          </a:p>
          <a:p>
            <a:pPr marL="0" indent="0">
              <a:buNone/>
            </a:pPr>
            <a:endParaRPr lang="sl-SI" sz="1600" dirty="0">
              <a:solidFill>
                <a:srgbClr val="5F5F5F"/>
              </a:solidFill>
            </a:endParaRPr>
          </a:p>
          <a:p>
            <a:pPr marL="0" indent="0">
              <a:buNone/>
            </a:pPr>
            <a:r>
              <a:rPr lang="en-US" sz="1600" dirty="0">
                <a:solidFill>
                  <a:srgbClr val="5F5F5F"/>
                </a:solidFill>
              </a:rPr>
              <a:t>- </a:t>
            </a:r>
            <a:r>
              <a:rPr lang="sl-SI" sz="1600" dirty="0">
                <a:solidFill>
                  <a:srgbClr val="5F5F5F"/>
                </a:solidFill>
              </a:rPr>
              <a:t>Odgovornost</a:t>
            </a:r>
            <a:r>
              <a:rPr lang="en-US" sz="1600" dirty="0">
                <a:solidFill>
                  <a:srgbClr val="5F5F5F"/>
                </a:solidFill>
              </a:rPr>
              <a:t> </a:t>
            </a:r>
            <a:r>
              <a:rPr lang="sl-SI" sz="1600" dirty="0">
                <a:solidFill>
                  <a:srgbClr val="5F5F5F"/>
                </a:solidFill>
              </a:rPr>
              <a:t>zmanjšana</a:t>
            </a:r>
            <a:r>
              <a:rPr lang="en-US" sz="1600" dirty="0">
                <a:solidFill>
                  <a:srgbClr val="5F5F5F"/>
                </a:solidFill>
              </a:rPr>
              <a:t> </a:t>
            </a:r>
            <a:r>
              <a:rPr lang="sl-SI" sz="1600" dirty="0">
                <a:solidFill>
                  <a:srgbClr val="5F5F5F"/>
                </a:solidFill>
              </a:rPr>
              <a:t>na</a:t>
            </a:r>
            <a:r>
              <a:rPr lang="en-US" sz="1600" dirty="0">
                <a:solidFill>
                  <a:srgbClr val="5F5F5F"/>
                </a:solidFill>
              </a:rPr>
              <a:t> minimum, …. </a:t>
            </a:r>
            <a:endParaRPr lang="sl-SI" sz="1600" dirty="0">
              <a:solidFill>
                <a:srgbClr val="5F5F5F"/>
              </a:solidFill>
            </a:endParaRPr>
          </a:p>
          <a:p>
            <a:endParaRPr lang="sl-SI" dirty="0"/>
          </a:p>
        </p:txBody>
      </p:sp>
      <p:sp>
        <p:nvSpPr>
          <p:cNvPr id="3" name="Title 2">
            <a:extLst>
              <a:ext uri="{FF2B5EF4-FFF2-40B4-BE49-F238E27FC236}">
                <a16:creationId xmlns:a16="http://schemas.microsoft.com/office/drawing/2014/main" id="{0755A00E-F8C5-4CE7-9452-F6DD1AEE2855}"/>
              </a:ext>
            </a:extLst>
          </p:cNvPr>
          <p:cNvSpPr>
            <a:spLocks noGrp="1"/>
          </p:cNvSpPr>
          <p:nvPr>
            <p:ph type="title"/>
          </p:nvPr>
        </p:nvSpPr>
        <p:spPr/>
        <p:txBody>
          <a:bodyPr/>
          <a:lstStyle/>
          <a:p>
            <a:r>
              <a:rPr lang="sl-SI" dirty="0"/>
              <a:t>Prednosti elaborata, PZI načrta, študije</a:t>
            </a:r>
          </a:p>
        </p:txBody>
      </p:sp>
      <p:pic>
        <p:nvPicPr>
          <p:cNvPr id="4" name="Picture 3">
            <a:extLst>
              <a:ext uri="{FF2B5EF4-FFF2-40B4-BE49-F238E27FC236}">
                <a16:creationId xmlns:a16="http://schemas.microsoft.com/office/drawing/2014/main" id="{C01B1BF2-539C-4E73-9B31-98B7EB5B5CFF}"/>
              </a:ext>
            </a:extLst>
          </p:cNvPr>
          <p:cNvPicPr>
            <a:picLocks noChangeAspect="1"/>
          </p:cNvPicPr>
          <p:nvPr/>
        </p:nvPicPr>
        <p:blipFill>
          <a:blip r:embed="rId3"/>
          <a:stretch>
            <a:fillRect/>
          </a:stretch>
        </p:blipFill>
        <p:spPr>
          <a:xfrm>
            <a:off x="9624392" y="4180455"/>
            <a:ext cx="1183489" cy="1196216"/>
          </a:xfrm>
          <a:prstGeom prst="rect">
            <a:avLst/>
          </a:prstGeom>
        </p:spPr>
      </p:pic>
    </p:spTree>
    <p:extLst>
      <p:ext uri="{BB962C8B-B14F-4D97-AF65-F5344CB8AC3E}">
        <p14:creationId xmlns:p14="http://schemas.microsoft.com/office/powerpoint/2010/main" val="3720034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ctrTitle"/>
          </p:nvPr>
        </p:nvSpPr>
        <p:spPr>
          <a:xfrm>
            <a:off x="3152076" y="289366"/>
            <a:ext cx="5538664" cy="2826454"/>
          </a:xfrm>
        </p:spPr>
        <p:txBody>
          <a:bodyPr>
            <a:noAutofit/>
          </a:bodyPr>
          <a:lstStyle/>
          <a:p>
            <a:pPr algn="ctr"/>
            <a:r>
              <a:rPr lang="sl-SI" sz="2800" dirty="0">
                <a:solidFill>
                  <a:srgbClr val="5F5F5F"/>
                </a:solidFill>
                <a:latin typeface="Arial" panose="020B0604020202020204" pitchFamily="34" charset="0"/>
                <a:cs typeface="Arial" panose="020B0604020202020204" pitchFamily="34" charset="0"/>
              </a:rPr>
              <a:t>HVALA ZA VAŠO POZORNOST!</a:t>
            </a:r>
            <a:br>
              <a:rPr lang="en-US" sz="2800" dirty="0">
                <a:solidFill>
                  <a:srgbClr val="5F5F5F"/>
                </a:solidFill>
                <a:latin typeface="Arial" panose="020B0604020202020204" pitchFamily="34" charset="0"/>
                <a:cs typeface="Arial" panose="020B0604020202020204" pitchFamily="34" charset="0"/>
              </a:rPr>
            </a:br>
            <a:br>
              <a:rPr lang="en-US" sz="2800" dirty="0">
                <a:solidFill>
                  <a:srgbClr val="5F5F5F"/>
                </a:solidFill>
                <a:latin typeface="Arial" panose="020B0604020202020204" pitchFamily="34" charset="0"/>
                <a:cs typeface="Arial" panose="020B0604020202020204" pitchFamily="34" charset="0"/>
              </a:rPr>
            </a:br>
            <a:r>
              <a:rPr lang="en-US" sz="2000" dirty="0">
                <a:solidFill>
                  <a:srgbClr val="5F5F5F"/>
                </a:solidFill>
                <a:latin typeface="Arial" panose="020B0604020202020204" pitchFamily="34" charset="0"/>
                <a:cs typeface="Arial" panose="020B0604020202020204" pitchFamily="34" charset="0"/>
              </a:rPr>
              <a:t>KONTAKTI ZA DODATNE INFORMACIJE</a:t>
            </a:r>
            <a:br>
              <a:rPr lang="sl-SI" sz="2800" dirty="0">
                <a:solidFill>
                  <a:srgbClr val="5F5F5F"/>
                </a:solidFill>
                <a:latin typeface="Arial" panose="020B0604020202020204" pitchFamily="34" charset="0"/>
                <a:cs typeface="Arial" panose="020B0604020202020204" pitchFamily="34" charset="0"/>
              </a:rPr>
            </a:br>
            <a:br>
              <a:rPr lang="sl-SI" sz="2800" dirty="0">
                <a:solidFill>
                  <a:srgbClr val="5F5F5F"/>
                </a:solidFill>
                <a:latin typeface="Arial" panose="020B0604020202020204" pitchFamily="34" charset="0"/>
                <a:cs typeface="Arial" panose="020B0604020202020204" pitchFamily="34" charset="0"/>
              </a:rPr>
            </a:br>
            <a:endParaRPr lang="sl-SI" sz="2800" dirty="0">
              <a:solidFill>
                <a:srgbClr val="5F5F5F"/>
              </a:solidFill>
              <a:latin typeface="Arial" panose="020B0604020202020204" pitchFamily="34" charset="0"/>
              <a:cs typeface="Arial" panose="020B0604020202020204" pitchFamily="34"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03655"/>
            <a:ext cx="1584573" cy="2791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573" y="5652429"/>
            <a:ext cx="2555379" cy="124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6209790"/>
            <a:ext cx="5004048" cy="648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Naslov 3"/>
          <p:cNvSpPr txBox="1">
            <a:spLocks/>
          </p:cNvSpPr>
          <p:nvPr/>
        </p:nvSpPr>
        <p:spPr>
          <a:xfrm>
            <a:off x="139122" y="3027610"/>
            <a:ext cx="3735486" cy="1829761"/>
          </a:xfrm>
          <a:prstGeom prst="rect">
            <a:avLst/>
          </a:prstGeom>
        </p:spPr>
        <p:txBody>
          <a:bodyPr vert="horz" anchor="b">
            <a:noAutofit/>
            <a:scene3d>
              <a:camera prst="orthographicFront"/>
              <a:lightRig rig="soft" dir="t"/>
            </a:scene3d>
            <a:sp3d prstMaterial="softEdge">
              <a:bevelT w="25400" h="25400"/>
            </a:sp3d>
          </a:bodyPr>
          <a:lstStyle>
            <a:lvl1pPr algn="r"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br>
              <a:rPr lang="sl-SI" sz="2600" dirty="0">
                <a:solidFill>
                  <a:srgbClr val="5F5F5F"/>
                </a:solidFill>
                <a:latin typeface="Arial" panose="020B0604020202020204" pitchFamily="34" charset="0"/>
                <a:cs typeface="Arial" panose="020B0604020202020204" pitchFamily="34" charset="0"/>
              </a:rPr>
            </a:br>
            <a:br>
              <a:rPr lang="sl-SI" sz="2600" dirty="0">
                <a:solidFill>
                  <a:srgbClr val="5F5F5F"/>
                </a:solidFill>
                <a:latin typeface="Arial" panose="020B0604020202020204" pitchFamily="34" charset="0"/>
                <a:cs typeface="Arial" panose="020B0604020202020204" pitchFamily="34" charset="0"/>
              </a:rPr>
            </a:br>
            <a:r>
              <a:rPr lang="sl-SI" sz="2600" dirty="0">
                <a:solidFill>
                  <a:srgbClr val="5F5F5F"/>
                </a:solidFill>
                <a:latin typeface="Arial" panose="020B0604020202020204" pitchFamily="34" charset="0"/>
                <a:cs typeface="Arial" panose="020B0604020202020204" pitchFamily="34" charset="0"/>
              </a:rPr>
              <a:t>Bureau Veritas, d.o.o.</a:t>
            </a:r>
            <a:br>
              <a:rPr lang="sl-SI" sz="2600" dirty="0">
                <a:solidFill>
                  <a:srgbClr val="5F5F5F"/>
                </a:solidFill>
                <a:latin typeface="Arial" panose="020B0604020202020204" pitchFamily="34" charset="0"/>
                <a:cs typeface="Arial" panose="020B0604020202020204" pitchFamily="34" charset="0"/>
              </a:rPr>
            </a:br>
            <a:r>
              <a:rPr lang="sl-SI" sz="2600" dirty="0">
                <a:solidFill>
                  <a:srgbClr val="5F5F5F"/>
                </a:solidFill>
                <a:latin typeface="Arial" panose="020B0604020202020204" pitchFamily="34" charset="0"/>
                <a:cs typeface="Arial" panose="020B0604020202020204" pitchFamily="34" charset="0"/>
                <a:hlinkClick r:id="rId6"/>
              </a:rPr>
              <a:t>www.bureauveritas.si</a:t>
            </a:r>
            <a:br>
              <a:rPr lang="sl-SI" sz="2600" dirty="0">
                <a:solidFill>
                  <a:srgbClr val="5F5F5F"/>
                </a:solidFill>
                <a:latin typeface="Arial" panose="020B0604020202020204" pitchFamily="34" charset="0"/>
                <a:cs typeface="Arial" panose="020B0604020202020204" pitchFamily="34" charset="0"/>
              </a:rPr>
            </a:br>
            <a:r>
              <a:rPr lang="sl-SI" sz="2600" dirty="0">
                <a:solidFill>
                  <a:srgbClr val="5F5F5F"/>
                </a:solidFill>
                <a:latin typeface="Arial" panose="020B0604020202020204" pitchFamily="34" charset="0"/>
                <a:cs typeface="Arial" panose="020B0604020202020204" pitchFamily="34" charset="0"/>
              </a:rPr>
              <a:t>tel. 01 4757 600</a:t>
            </a:r>
            <a:br>
              <a:rPr lang="sl-SI" sz="2600" dirty="0">
                <a:solidFill>
                  <a:srgbClr val="5F5F5F"/>
                </a:solidFill>
                <a:latin typeface="Arial" panose="020B0604020202020204" pitchFamily="34" charset="0"/>
                <a:cs typeface="Arial" panose="020B0604020202020204" pitchFamily="34" charset="0"/>
              </a:rPr>
            </a:br>
            <a:endParaRPr lang="sl-SI" sz="2600" dirty="0">
              <a:solidFill>
                <a:srgbClr val="5F5F5F"/>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424" y="620688"/>
            <a:ext cx="1803176" cy="2163810"/>
          </a:xfrm>
          <a:prstGeom prst="rect">
            <a:avLst/>
          </a:prstGeom>
        </p:spPr>
      </p:pic>
      <p:sp>
        <p:nvSpPr>
          <p:cNvPr id="2" name="Rectangle 1"/>
          <p:cNvSpPr/>
          <p:nvPr/>
        </p:nvSpPr>
        <p:spPr>
          <a:xfrm>
            <a:off x="3863752" y="3374971"/>
            <a:ext cx="3994956" cy="707886"/>
          </a:xfrm>
          <a:prstGeom prst="rect">
            <a:avLst/>
          </a:prstGeom>
        </p:spPr>
        <p:txBody>
          <a:bodyPr wrap="square">
            <a:spAutoFit/>
          </a:bodyPr>
          <a:lstStyle/>
          <a:p>
            <a:pPr algn="ctr"/>
            <a:r>
              <a:rPr lang="sl-SI" sz="2000" dirty="0">
                <a:solidFill>
                  <a:srgbClr val="5F5F5F"/>
                </a:solidFill>
                <a:effectLst>
                  <a:outerShdw blurRad="31750" dist="25400" dir="5400000" algn="tl" rotWithShape="0">
                    <a:srgbClr val="000000">
                      <a:alpha val="25000"/>
                    </a:srgbClr>
                  </a:outerShdw>
                </a:effectLst>
                <a:latin typeface="Arial" panose="020B0604020202020204" pitchFamily="34" charset="0"/>
                <a:ea typeface="+mj-ea"/>
                <a:cs typeface="Arial" panose="020B0604020202020204" pitchFamily="34" charset="0"/>
              </a:rPr>
              <a:t>GRADIMO</a:t>
            </a:r>
            <a:r>
              <a:rPr lang="sl-SI" sz="2000" b="1" dirty="0">
                <a:solidFill>
                  <a:srgbClr val="5F5F5F"/>
                </a:solidFill>
                <a:effectLst>
                  <a:outerShdw blurRad="31750" dist="25400" dir="5400000" algn="tl" rotWithShape="0">
                    <a:srgbClr val="000000">
                      <a:alpha val="25000"/>
                    </a:srgbClr>
                  </a:outerShdw>
                </a:effectLst>
                <a:latin typeface="Arial" panose="020B0604020202020204" pitchFamily="34" charset="0"/>
                <a:ea typeface="+mj-ea"/>
                <a:cs typeface="Arial" panose="020B0604020202020204" pitchFamily="34" charset="0"/>
              </a:rPr>
              <a:t> </a:t>
            </a:r>
          </a:p>
          <a:p>
            <a:pPr algn="ctr"/>
            <a:r>
              <a:rPr lang="sl-SI" sz="2000" b="1" dirty="0">
                <a:solidFill>
                  <a:srgbClr val="5F5F5F"/>
                </a:solidFill>
                <a:effectLst>
                  <a:outerShdw blurRad="31750" dist="25400" dir="5400000" algn="tl" rotWithShape="0">
                    <a:srgbClr val="000000">
                      <a:alpha val="25000"/>
                    </a:srgbClr>
                  </a:outerShdw>
                </a:effectLst>
                <a:latin typeface="Arial" panose="020B0604020202020204" pitchFamily="34" charset="0"/>
                <a:ea typeface="+mj-ea"/>
                <a:cs typeface="Arial" panose="020B0604020202020204" pitchFamily="34" charset="0"/>
              </a:rPr>
              <a:t>SVET ZAUPANJA</a:t>
            </a:r>
          </a:p>
        </p:txBody>
      </p:sp>
      <p:pic>
        <p:nvPicPr>
          <p:cNvPr id="3" name="Picture 2">
            <a:extLst>
              <a:ext uri="{FF2B5EF4-FFF2-40B4-BE49-F238E27FC236}">
                <a16:creationId xmlns:a16="http://schemas.microsoft.com/office/drawing/2014/main" id="{98093D11-E70C-4026-AECC-0359DDFC7079}"/>
              </a:ext>
            </a:extLst>
          </p:cNvPr>
          <p:cNvPicPr>
            <a:picLocks noChangeAspect="1"/>
          </p:cNvPicPr>
          <p:nvPr/>
        </p:nvPicPr>
        <p:blipFill>
          <a:blip r:embed="rId8"/>
          <a:stretch>
            <a:fillRect/>
          </a:stretch>
        </p:blipFill>
        <p:spPr>
          <a:xfrm>
            <a:off x="9613997" y="794843"/>
            <a:ext cx="1228707" cy="1193997"/>
          </a:xfrm>
          <a:prstGeom prst="rect">
            <a:avLst/>
          </a:prstGeom>
        </p:spPr>
      </p:pic>
      <p:sp>
        <p:nvSpPr>
          <p:cNvPr id="5" name="TextBox 4">
            <a:extLst>
              <a:ext uri="{FF2B5EF4-FFF2-40B4-BE49-F238E27FC236}">
                <a16:creationId xmlns:a16="http://schemas.microsoft.com/office/drawing/2014/main" id="{E99C9945-80DC-4450-87E9-01AA6A0029FB}"/>
              </a:ext>
            </a:extLst>
          </p:cNvPr>
          <p:cNvSpPr txBox="1"/>
          <p:nvPr/>
        </p:nvSpPr>
        <p:spPr>
          <a:xfrm>
            <a:off x="9503047" y="2110932"/>
            <a:ext cx="1489497" cy="369332"/>
          </a:xfrm>
          <a:prstGeom prst="rect">
            <a:avLst/>
          </a:prstGeom>
          <a:noFill/>
        </p:spPr>
        <p:txBody>
          <a:bodyPr wrap="square" rtlCol="0">
            <a:spAutoFit/>
          </a:bodyPr>
          <a:lstStyle/>
          <a:p>
            <a:r>
              <a:rPr lang="en-US" b="1" dirty="0">
                <a:solidFill>
                  <a:schemeClr val="accent6">
                    <a:lumMod val="50000"/>
                  </a:schemeClr>
                </a:solidFill>
              </a:rPr>
              <a:t>MOLAND</a:t>
            </a:r>
            <a:r>
              <a:rPr lang="en-US" b="1" dirty="0">
                <a:solidFill>
                  <a:schemeClr val="accent3">
                    <a:lumMod val="75000"/>
                  </a:schemeClr>
                </a:solidFill>
              </a:rPr>
              <a:t>+</a:t>
            </a:r>
            <a:endParaRPr lang="sl-SI" b="1" dirty="0">
              <a:solidFill>
                <a:schemeClr val="accent3">
                  <a:lumMod val="75000"/>
                </a:schemeClr>
              </a:solidFill>
            </a:endParaRPr>
          </a:p>
        </p:txBody>
      </p:sp>
      <p:sp>
        <p:nvSpPr>
          <p:cNvPr id="12" name="Naslov 3">
            <a:extLst>
              <a:ext uri="{FF2B5EF4-FFF2-40B4-BE49-F238E27FC236}">
                <a16:creationId xmlns:a16="http://schemas.microsoft.com/office/drawing/2014/main" id="{CE0982F5-04B5-4C4F-BFB8-82EB71F9EC11}"/>
              </a:ext>
            </a:extLst>
          </p:cNvPr>
          <p:cNvSpPr txBox="1">
            <a:spLocks/>
          </p:cNvSpPr>
          <p:nvPr/>
        </p:nvSpPr>
        <p:spPr>
          <a:xfrm>
            <a:off x="8904312" y="2924944"/>
            <a:ext cx="3024336" cy="1829761"/>
          </a:xfrm>
          <a:prstGeom prst="rect">
            <a:avLst/>
          </a:prstGeom>
        </p:spPr>
        <p:txBody>
          <a:bodyPr vert="horz" anchor="b">
            <a:noAutofit/>
            <a:scene3d>
              <a:camera prst="orthographicFront"/>
              <a:lightRig rig="soft" dir="t"/>
            </a:scene3d>
            <a:sp3d prstMaterial="softEdge">
              <a:bevelT w="25400" h="25400"/>
            </a:sp3d>
          </a:bodyPr>
          <a:lstStyle>
            <a:lvl1pPr algn="r"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l"/>
            <a:br>
              <a:rPr lang="sl-SI" sz="2600" dirty="0">
                <a:solidFill>
                  <a:srgbClr val="5F5F5F"/>
                </a:solidFill>
                <a:latin typeface="Arial" panose="020B0604020202020204" pitchFamily="34" charset="0"/>
                <a:cs typeface="Arial" panose="020B0604020202020204" pitchFamily="34" charset="0"/>
              </a:rPr>
            </a:br>
            <a:br>
              <a:rPr lang="sl-SI" sz="2600" dirty="0">
                <a:solidFill>
                  <a:srgbClr val="5F5F5F"/>
                </a:solidFill>
                <a:latin typeface="Arial" panose="020B0604020202020204" pitchFamily="34" charset="0"/>
                <a:cs typeface="Arial" panose="020B0604020202020204" pitchFamily="34" charset="0"/>
              </a:rPr>
            </a:br>
            <a:r>
              <a:rPr lang="en-US" sz="2600" dirty="0">
                <a:solidFill>
                  <a:schemeClr val="accent6">
                    <a:lumMod val="50000"/>
                  </a:schemeClr>
                </a:solidFill>
                <a:latin typeface="Arial" panose="020B0604020202020204" pitchFamily="34" charset="0"/>
                <a:cs typeface="Arial" panose="020B0604020202020204" pitchFamily="34" charset="0"/>
              </a:rPr>
              <a:t>MOLAND+</a:t>
            </a:r>
            <a:r>
              <a:rPr lang="sl-SI" sz="2600" dirty="0">
                <a:solidFill>
                  <a:schemeClr val="accent6">
                    <a:lumMod val="50000"/>
                  </a:schemeClr>
                </a:solidFill>
                <a:latin typeface="Arial" panose="020B0604020202020204" pitchFamily="34" charset="0"/>
                <a:cs typeface="Arial" panose="020B0604020202020204" pitchFamily="34" charset="0"/>
              </a:rPr>
              <a:t>, d.o.o.</a:t>
            </a:r>
            <a:br>
              <a:rPr lang="sl-SI" sz="2600" dirty="0">
                <a:solidFill>
                  <a:schemeClr val="accent6">
                    <a:lumMod val="50000"/>
                  </a:schemeClr>
                </a:solidFill>
                <a:latin typeface="Arial" panose="020B0604020202020204" pitchFamily="34" charset="0"/>
                <a:cs typeface="Arial" panose="020B0604020202020204" pitchFamily="34" charset="0"/>
              </a:rPr>
            </a:br>
            <a:r>
              <a:rPr lang="en-US" sz="2600" dirty="0">
                <a:solidFill>
                  <a:srgbClr val="FF9900"/>
                </a:solidFill>
                <a:latin typeface="Arial" panose="020B0604020202020204" pitchFamily="34" charset="0"/>
                <a:cs typeface="Arial" panose="020B0604020202020204" pitchFamily="34" charset="0"/>
              </a:rPr>
              <a:t>Milena UZAR</a:t>
            </a:r>
            <a:br>
              <a:rPr lang="sl-SI" sz="2600" dirty="0">
                <a:solidFill>
                  <a:srgbClr val="5F5F5F"/>
                </a:solidFill>
                <a:latin typeface="Arial" panose="020B0604020202020204" pitchFamily="34" charset="0"/>
                <a:cs typeface="Arial" panose="020B0604020202020204" pitchFamily="34" charset="0"/>
              </a:rPr>
            </a:br>
            <a:r>
              <a:rPr lang="en-US" sz="2600" dirty="0" err="1">
                <a:solidFill>
                  <a:schemeClr val="accent6">
                    <a:lumMod val="50000"/>
                  </a:schemeClr>
                </a:solidFill>
                <a:latin typeface="Arial" panose="020B0604020202020204" pitchFamily="34" charset="0"/>
                <a:cs typeface="Arial" panose="020B0604020202020204" pitchFamily="34" charset="0"/>
              </a:rPr>
              <a:t>gsm</a:t>
            </a:r>
            <a:r>
              <a:rPr lang="sl-SI" sz="2600" dirty="0">
                <a:solidFill>
                  <a:schemeClr val="accent6">
                    <a:lumMod val="50000"/>
                  </a:schemeClr>
                </a:solidFill>
                <a:latin typeface="Arial" panose="020B0604020202020204" pitchFamily="34" charset="0"/>
                <a:cs typeface="Arial" panose="020B0604020202020204" pitchFamily="34" charset="0"/>
              </a:rPr>
              <a:t> </a:t>
            </a:r>
            <a:r>
              <a:rPr lang="en-US" sz="2600" dirty="0">
                <a:solidFill>
                  <a:schemeClr val="accent6">
                    <a:lumMod val="50000"/>
                  </a:schemeClr>
                </a:solidFill>
                <a:latin typeface="Arial" panose="020B0604020202020204" pitchFamily="34" charset="0"/>
                <a:cs typeface="Arial" panose="020B0604020202020204" pitchFamily="34" charset="0"/>
              </a:rPr>
              <a:t>051 693 469</a:t>
            </a:r>
            <a:br>
              <a:rPr lang="sl-SI" sz="2600" dirty="0">
                <a:solidFill>
                  <a:srgbClr val="5F5F5F"/>
                </a:solidFill>
                <a:latin typeface="Arial" panose="020B0604020202020204" pitchFamily="34" charset="0"/>
                <a:cs typeface="Arial" panose="020B0604020202020204" pitchFamily="34" charset="0"/>
              </a:rPr>
            </a:br>
            <a:endParaRPr lang="sl-SI" sz="2600" dirty="0">
              <a:solidFill>
                <a:srgbClr val="5F5F5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3997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C7A3F7E0-8DFB-452B-80D5-AF9E88D72580}"/>
              </a:ext>
            </a:extLst>
          </p:cNvPr>
          <p:cNvPicPr>
            <a:picLocks noChangeAspect="1"/>
          </p:cNvPicPr>
          <p:nvPr/>
        </p:nvPicPr>
        <p:blipFill>
          <a:blip r:embed="rId3"/>
          <a:stretch>
            <a:fillRect/>
          </a:stretch>
        </p:blipFill>
        <p:spPr>
          <a:xfrm>
            <a:off x="10976249" y="5229200"/>
            <a:ext cx="923716" cy="1628800"/>
          </a:xfrm>
          <a:prstGeom prst="rect">
            <a:avLst/>
          </a:prstGeom>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274" y="6123595"/>
            <a:ext cx="1486983" cy="722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grada vsebine 5"/>
          <p:cNvSpPr>
            <a:spLocks noGrp="1"/>
          </p:cNvSpPr>
          <p:nvPr>
            <p:ph idx="1"/>
          </p:nvPr>
        </p:nvSpPr>
        <p:spPr/>
        <p:txBody>
          <a:bodyPr/>
          <a:lstStyle/>
          <a:p>
            <a:r>
              <a:rPr lang="en-GB" dirty="0"/>
              <a:t>VSEBINA PREDSTAVITVE</a:t>
            </a:r>
            <a:endParaRPr lang="sl-SI" sz="1800" dirty="0">
              <a:solidFill>
                <a:srgbClr val="5F5F5F"/>
              </a:solidFill>
            </a:endParaRPr>
          </a:p>
          <a:p>
            <a:pPr marL="393192" lvl="1" indent="0">
              <a:buNone/>
            </a:pPr>
            <a:endParaRPr lang="sl-SI" sz="1800" dirty="0">
              <a:solidFill>
                <a:srgbClr val="5F5F5F"/>
              </a:solidFill>
            </a:endParaRPr>
          </a:p>
          <a:p>
            <a:pPr lvl="2">
              <a:buClrTx/>
            </a:pPr>
            <a:r>
              <a:rPr lang="sl-SI" sz="1600" dirty="0">
                <a:solidFill>
                  <a:srgbClr val="5F5F5F"/>
                </a:solidFill>
              </a:rPr>
              <a:t>ENERGETSKA PRENOVA</a:t>
            </a:r>
            <a:r>
              <a:rPr lang="en-US" sz="1600" dirty="0">
                <a:solidFill>
                  <a:srgbClr val="5F5F5F"/>
                </a:solidFill>
              </a:rPr>
              <a:t>, POŽARNA VARNOST</a:t>
            </a:r>
            <a:r>
              <a:rPr lang="sl-SI" sz="1600" dirty="0">
                <a:solidFill>
                  <a:srgbClr val="5F5F5F"/>
                </a:solidFill>
              </a:rPr>
              <a:t> IN ZAKONODAJA</a:t>
            </a:r>
            <a:endParaRPr lang="en-US" sz="1600" dirty="0">
              <a:solidFill>
                <a:srgbClr val="5F5F5F"/>
              </a:solidFill>
            </a:endParaRPr>
          </a:p>
          <a:p>
            <a:pPr lvl="2">
              <a:buClrTx/>
            </a:pPr>
            <a:endParaRPr lang="sl-SI" sz="1600" dirty="0">
              <a:solidFill>
                <a:srgbClr val="5F5F5F"/>
              </a:solidFill>
            </a:endParaRPr>
          </a:p>
          <a:p>
            <a:pPr lvl="2">
              <a:buClrTx/>
            </a:pPr>
            <a:r>
              <a:rPr lang="sl-SI" sz="1600" dirty="0">
                <a:solidFill>
                  <a:srgbClr val="5F5F5F"/>
                </a:solidFill>
              </a:rPr>
              <a:t>ODGOVORNOSTI IZVAJALCEV IN UPRAVLJALCEV OBJEKTOV</a:t>
            </a:r>
            <a:endParaRPr lang="en-US" sz="1600" dirty="0">
              <a:solidFill>
                <a:srgbClr val="5F5F5F"/>
              </a:solidFill>
            </a:endParaRPr>
          </a:p>
          <a:p>
            <a:pPr marL="630936" lvl="2" indent="0">
              <a:buClrTx/>
              <a:buNone/>
            </a:pPr>
            <a:endParaRPr lang="sl-SI" sz="1600" dirty="0">
              <a:solidFill>
                <a:srgbClr val="5F5F5F"/>
              </a:solidFill>
            </a:endParaRPr>
          </a:p>
          <a:p>
            <a:pPr lvl="2">
              <a:buClrTx/>
            </a:pPr>
            <a:r>
              <a:rPr lang="sl-SI" sz="1600" dirty="0">
                <a:solidFill>
                  <a:srgbClr val="5F5F5F"/>
                </a:solidFill>
              </a:rPr>
              <a:t>POŽARNA VARNOST PO TSG-1-001:2019</a:t>
            </a:r>
            <a:endParaRPr lang="en-US" sz="1600" dirty="0">
              <a:solidFill>
                <a:srgbClr val="5F5F5F"/>
              </a:solidFill>
            </a:endParaRPr>
          </a:p>
          <a:p>
            <a:pPr marL="630936" lvl="2" indent="0">
              <a:buClrTx/>
              <a:buNone/>
            </a:pPr>
            <a:endParaRPr lang="sl-SI" sz="1600" dirty="0">
              <a:solidFill>
                <a:srgbClr val="5F5F5F"/>
              </a:solidFill>
            </a:endParaRPr>
          </a:p>
          <a:p>
            <a:pPr lvl="2">
              <a:buClrTx/>
            </a:pPr>
            <a:r>
              <a:rPr lang="sl-SI" sz="1600" dirty="0">
                <a:solidFill>
                  <a:srgbClr val="5F5F5F"/>
                </a:solidFill>
              </a:rPr>
              <a:t>POŽARNA VARNOST PO </a:t>
            </a:r>
            <a:r>
              <a:rPr lang="en-US" sz="1600" dirty="0">
                <a:solidFill>
                  <a:srgbClr val="5F5F5F"/>
                </a:solidFill>
              </a:rPr>
              <a:t>TUJIH PREDPISIH IN </a:t>
            </a:r>
            <a:r>
              <a:rPr lang="sl-SI" sz="1600" dirty="0">
                <a:solidFill>
                  <a:srgbClr val="5F5F5F"/>
                </a:solidFill>
              </a:rPr>
              <a:t>INŽENIRSKIH METODAH</a:t>
            </a:r>
            <a:endParaRPr lang="en-US" sz="1600" dirty="0">
              <a:solidFill>
                <a:srgbClr val="5F5F5F"/>
              </a:solidFill>
            </a:endParaRPr>
          </a:p>
          <a:p>
            <a:pPr marL="630936" lvl="2" indent="0">
              <a:buClrTx/>
              <a:buNone/>
            </a:pPr>
            <a:endParaRPr lang="sl-SI" sz="1600" dirty="0">
              <a:solidFill>
                <a:srgbClr val="5F5F5F"/>
              </a:solidFill>
            </a:endParaRPr>
          </a:p>
          <a:p>
            <a:pPr lvl="2">
              <a:buClrTx/>
            </a:pPr>
            <a:r>
              <a:rPr lang="en-US" sz="1600" dirty="0">
                <a:solidFill>
                  <a:srgbClr val="5F5F5F"/>
                </a:solidFill>
              </a:rPr>
              <a:t>ELABORAT, NAČRT, </a:t>
            </a:r>
            <a:r>
              <a:rPr lang="sl-SI" sz="1600" dirty="0">
                <a:solidFill>
                  <a:srgbClr val="5F5F5F"/>
                </a:solidFill>
              </a:rPr>
              <a:t>ŠTUDIJA OZ. SPRIČEVALO POŽARNE VARNOSTI V PRAKSI</a:t>
            </a:r>
          </a:p>
        </p:txBody>
      </p:sp>
      <p:sp>
        <p:nvSpPr>
          <p:cNvPr id="5" name="Naslov 4"/>
          <p:cNvSpPr>
            <a:spLocks noGrp="1"/>
          </p:cNvSpPr>
          <p:nvPr>
            <p:ph type="title"/>
          </p:nvPr>
        </p:nvSpPr>
        <p:spPr/>
        <p:txBody>
          <a:bodyPr>
            <a:normAutofit fontScale="90000"/>
          </a:bodyPr>
          <a:lstStyle/>
          <a:p>
            <a:r>
              <a:rPr lang="sl-SI" dirty="0"/>
              <a:t>Z energetsko prenovo tudi do boljše požarno varnosti stavbe</a:t>
            </a:r>
            <a:endParaRPr lang="sl-SI" dirty="0">
              <a:solidFill>
                <a:srgbClr val="5F5F5F"/>
              </a:solidFill>
            </a:endParaRP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0056" y="6462599"/>
            <a:ext cx="2890897" cy="373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3114" y="392595"/>
            <a:ext cx="827492" cy="992990"/>
          </a:xfrm>
          <a:prstGeom prst="rect">
            <a:avLst/>
          </a:prstGeom>
        </p:spPr>
      </p:pic>
    </p:spTree>
    <p:extLst>
      <p:ext uri="{BB962C8B-B14F-4D97-AF65-F5344CB8AC3E}">
        <p14:creationId xmlns:p14="http://schemas.microsoft.com/office/powerpoint/2010/main" val="4033033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C7A3F7E0-8DFB-452B-80D5-AF9E88D72580}"/>
              </a:ext>
            </a:extLst>
          </p:cNvPr>
          <p:cNvPicPr>
            <a:picLocks noChangeAspect="1"/>
          </p:cNvPicPr>
          <p:nvPr/>
        </p:nvPicPr>
        <p:blipFill>
          <a:blip r:embed="rId3"/>
          <a:stretch>
            <a:fillRect/>
          </a:stretch>
        </p:blipFill>
        <p:spPr>
          <a:xfrm>
            <a:off x="10976249" y="5229200"/>
            <a:ext cx="923716" cy="1628800"/>
          </a:xfrm>
          <a:prstGeom prst="rect">
            <a:avLst/>
          </a:prstGeom>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274" y="6123595"/>
            <a:ext cx="1486983" cy="722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grada vsebine 5"/>
          <p:cNvSpPr>
            <a:spLocks noGrp="1"/>
          </p:cNvSpPr>
          <p:nvPr>
            <p:ph idx="1"/>
          </p:nvPr>
        </p:nvSpPr>
        <p:spPr>
          <a:xfrm>
            <a:off x="609600" y="1481329"/>
            <a:ext cx="5702424" cy="4525963"/>
          </a:xfrm>
        </p:spPr>
        <p:txBody>
          <a:bodyPr/>
          <a:lstStyle/>
          <a:p>
            <a:pPr lvl="2">
              <a:buClrTx/>
            </a:pPr>
            <a:r>
              <a:rPr lang="sl-SI" sz="1600" dirty="0">
                <a:solidFill>
                  <a:srgbClr val="5F5F5F"/>
                </a:solidFill>
              </a:rPr>
              <a:t>Gradbeni zakon </a:t>
            </a:r>
          </a:p>
          <a:p>
            <a:pPr lvl="2">
              <a:buClrTx/>
            </a:pPr>
            <a:endParaRPr lang="sl-SI" sz="1600" dirty="0">
              <a:solidFill>
                <a:srgbClr val="5F5F5F"/>
              </a:solidFill>
            </a:endParaRPr>
          </a:p>
          <a:p>
            <a:pPr lvl="2">
              <a:buClrTx/>
            </a:pPr>
            <a:r>
              <a:rPr lang="sl-SI" sz="1600" dirty="0">
                <a:solidFill>
                  <a:srgbClr val="5F5F5F"/>
                </a:solidFill>
              </a:rPr>
              <a:t>Zakon o varstvu pred požarom </a:t>
            </a:r>
          </a:p>
          <a:p>
            <a:pPr marL="630936" lvl="2" indent="0">
              <a:buClrTx/>
              <a:buNone/>
            </a:pPr>
            <a:endParaRPr lang="sl-SI" sz="1600" dirty="0">
              <a:solidFill>
                <a:srgbClr val="5F5F5F"/>
              </a:solidFill>
            </a:endParaRPr>
          </a:p>
          <a:p>
            <a:pPr lvl="2">
              <a:buClrTx/>
            </a:pPr>
            <a:r>
              <a:rPr lang="sl-SI" sz="1600" dirty="0">
                <a:solidFill>
                  <a:srgbClr val="5F5F5F"/>
                </a:solidFill>
              </a:rPr>
              <a:t>Pravilnik o požarni varnosti v stavbah </a:t>
            </a:r>
          </a:p>
          <a:p>
            <a:pPr lvl="2">
              <a:buClrTx/>
            </a:pPr>
            <a:endParaRPr lang="sl-SI" sz="1600" dirty="0">
              <a:solidFill>
                <a:srgbClr val="5F5F5F"/>
              </a:solidFill>
            </a:endParaRPr>
          </a:p>
          <a:p>
            <a:pPr lvl="2">
              <a:buClrTx/>
            </a:pPr>
            <a:r>
              <a:rPr lang="sl-SI" sz="1600" dirty="0">
                <a:solidFill>
                  <a:srgbClr val="5F5F5F"/>
                </a:solidFill>
              </a:rPr>
              <a:t>Pravilnik o učinkoviti rabi energije v stavbah </a:t>
            </a:r>
            <a:endParaRPr lang="en-US" sz="1600" dirty="0">
              <a:solidFill>
                <a:srgbClr val="5F5F5F"/>
              </a:solidFill>
            </a:endParaRPr>
          </a:p>
          <a:p>
            <a:pPr lvl="2">
              <a:buClrTx/>
            </a:pPr>
            <a:endParaRPr lang="en-US" sz="1600" dirty="0">
              <a:solidFill>
                <a:srgbClr val="5F5F5F"/>
              </a:solidFill>
            </a:endParaRPr>
          </a:p>
          <a:p>
            <a:pPr lvl="2">
              <a:buClrTx/>
            </a:pPr>
            <a:r>
              <a:rPr lang="en-US" sz="1600" dirty="0">
                <a:solidFill>
                  <a:srgbClr val="5F5F5F"/>
                </a:solidFill>
              </a:rPr>
              <a:t>....</a:t>
            </a:r>
            <a:endParaRPr lang="sl-SI" sz="1600" dirty="0">
              <a:solidFill>
                <a:srgbClr val="5F5F5F"/>
              </a:solidFill>
            </a:endParaRPr>
          </a:p>
          <a:p>
            <a:pPr lvl="2">
              <a:buClrTx/>
            </a:pPr>
            <a:endParaRPr lang="sl-SI" sz="1600" dirty="0">
              <a:solidFill>
                <a:srgbClr val="5F5F5F"/>
              </a:solidFill>
            </a:endParaRPr>
          </a:p>
        </p:txBody>
      </p:sp>
      <p:sp>
        <p:nvSpPr>
          <p:cNvPr id="5" name="Naslov 4"/>
          <p:cNvSpPr>
            <a:spLocks noGrp="1"/>
          </p:cNvSpPr>
          <p:nvPr>
            <p:ph type="title"/>
          </p:nvPr>
        </p:nvSpPr>
        <p:spPr/>
        <p:txBody>
          <a:bodyPr>
            <a:normAutofit fontScale="90000"/>
          </a:bodyPr>
          <a:lstStyle/>
          <a:p>
            <a:r>
              <a:rPr lang="sl-SI" sz="3100" dirty="0"/>
              <a:t>Energetska</a:t>
            </a:r>
            <a:r>
              <a:rPr lang="sl-SI" sz="3700" dirty="0"/>
              <a:t> prenova</a:t>
            </a:r>
            <a:r>
              <a:rPr lang="en-US" sz="3700" dirty="0"/>
              <a:t>, </a:t>
            </a:r>
            <a:r>
              <a:rPr lang="sl-SI" sz="3700" dirty="0"/>
              <a:t>Požarna</a:t>
            </a:r>
            <a:r>
              <a:rPr lang="en-US" sz="3700" dirty="0"/>
              <a:t> </a:t>
            </a:r>
            <a:r>
              <a:rPr lang="sl-SI" sz="3700" dirty="0"/>
              <a:t>varnost in zakonodaja</a:t>
            </a: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0056" y="6462599"/>
            <a:ext cx="2890897" cy="373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3114" y="392595"/>
            <a:ext cx="827492" cy="992990"/>
          </a:xfrm>
          <a:prstGeom prst="rect">
            <a:avLst/>
          </a:prstGeom>
        </p:spPr>
      </p:pic>
      <p:pic>
        <p:nvPicPr>
          <p:cNvPr id="3" name="Picture 2">
            <a:extLst>
              <a:ext uri="{FF2B5EF4-FFF2-40B4-BE49-F238E27FC236}">
                <a16:creationId xmlns:a16="http://schemas.microsoft.com/office/drawing/2014/main" id="{9F7E433E-8A36-449C-8192-3E7FE66CBC48}"/>
              </a:ext>
            </a:extLst>
          </p:cNvPr>
          <p:cNvPicPr>
            <a:picLocks noChangeAspect="1"/>
          </p:cNvPicPr>
          <p:nvPr/>
        </p:nvPicPr>
        <p:blipFill>
          <a:blip r:embed="rId7"/>
          <a:stretch>
            <a:fillRect/>
          </a:stretch>
        </p:blipFill>
        <p:spPr>
          <a:xfrm>
            <a:off x="8260878" y="2227984"/>
            <a:ext cx="1182727" cy="1201016"/>
          </a:xfrm>
          <a:prstGeom prst="rect">
            <a:avLst/>
          </a:prstGeom>
        </p:spPr>
      </p:pic>
    </p:spTree>
    <p:extLst>
      <p:ext uri="{BB962C8B-B14F-4D97-AF65-F5344CB8AC3E}">
        <p14:creationId xmlns:p14="http://schemas.microsoft.com/office/powerpoint/2010/main" val="3908006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C7A3F7E0-8DFB-452B-80D5-AF9E88D72580}"/>
              </a:ext>
            </a:extLst>
          </p:cNvPr>
          <p:cNvPicPr>
            <a:picLocks noChangeAspect="1"/>
          </p:cNvPicPr>
          <p:nvPr/>
        </p:nvPicPr>
        <p:blipFill>
          <a:blip r:embed="rId3"/>
          <a:stretch>
            <a:fillRect/>
          </a:stretch>
        </p:blipFill>
        <p:spPr>
          <a:xfrm>
            <a:off x="10976249" y="5229200"/>
            <a:ext cx="923716" cy="1628800"/>
          </a:xfrm>
          <a:prstGeom prst="rect">
            <a:avLst/>
          </a:prstGeom>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274" y="6123595"/>
            <a:ext cx="1486983" cy="722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grada vsebine 5"/>
          <p:cNvSpPr>
            <a:spLocks noGrp="1"/>
          </p:cNvSpPr>
          <p:nvPr>
            <p:ph idx="1"/>
          </p:nvPr>
        </p:nvSpPr>
        <p:spPr/>
        <p:txBody>
          <a:bodyPr>
            <a:normAutofit/>
          </a:bodyPr>
          <a:lstStyle/>
          <a:p>
            <a:pPr marL="630936" lvl="2" indent="0">
              <a:buClrTx/>
              <a:buNone/>
            </a:pPr>
            <a:r>
              <a:rPr lang="sl-SI" sz="1600" dirty="0">
                <a:solidFill>
                  <a:srgbClr val="5F5F5F"/>
                </a:solidFill>
              </a:rPr>
              <a:t>3. člen</a:t>
            </a:r>
          </a:p>
          <a:p>
            <a:pPr lvl="2">
              <a:buClrTx/>
            </a:pPr>
            <a:r>
              <a:rPr lang="sl-SI" sz="1600" dirty="0">
                <a:solidFill>
                  <a:srgbClr val="5F5F5F"/>
                </a:solidFill>
              </a:rPr>
              <a:t>41. </a:t>
            </a:r>
            <a:r>
              <a:rPr lang="sl-SI" sz="1600" b="1" dirty="0">
                <a:solidFill>
                  <a:srgbClr val="5F5F5F"/>
                </a:solidFill>
              </a:rPr>
              <a:t>vzdrževanje objekta so dela</a:t>
            </a:r>
            <a:r>
              <a:rPr lang="sl-SI" sz="1600" dirty="0">
                <a:solidFill>
                  <a:srgbClr val="5F5F5F"/>
                </a:solidFill>
              </a:rPr>
              <a:t>, namenjena ohranjanju uporabnosti in vrednosti objekta ter izboljšave, ki upoštevajo napredek tehnike, zamenjava posameznih dotrajanih konstrukcijskih in drugih elementov ter inštalacijski preboji;</a:t>
            </a:r>
          </a:p>
          <a:p>
            <a:pPr lvl="2">
              <a:buClrTx/>
            </a:pPr>
            <a:endParaRPr lang="sl-SI" sz="1600" dirty="0">
              <a:solidFill>
                <a:srgbClr val="5F5F5F"/>
              </a:solidFill>
            </a:endParaRPr>
          </a:p>
          <a:p>
            <a:pPr lvl="2">
              <a:buClrTx/>
            </a:pPr>
            <a:r>
              <a:rPr lang="sl-SI" sz="1600" dirty="0">
                <a:solidFill>
                  <a:srgbClr val="5F5F5F"/>
                </a:solidFill>
              </a:rPr>
              <a:t>5. člen</a:t>
            </a:r>
          </a:p>
          <a:p>
            <a:pPr marL="630936" lvl="2" indent="0">
              <a:buClrTx/>
              <a:buNone/>
            </a:pPr>
            <a:r>
              <a:rPr lang="en-US" sz="1600" dirty="0">
                <a:solidFill>
                  <a:srgbClr val="5F5F5F"/>
                </a:solidFill>
              </a:rPr>
              <a:t>	</a:t>
            </a:r>
            <a:r>
              <a:rPr lang="sl-SI" sz="1600" dirty="0">
                <a:solidFill>
                  <a:srgbClr val="5F5F5F"/>
                </a:solidFill>
              </a:rPr>
              <a:t>(gradnja brez gradbenega dovoljenja)</a:t>
            </a:r>
          </a:p>
          <a:p>
            <a:pPr marL="630936" lvl="2" indent="0">
              <a:buClrTx/>
              <a:buNone/>
            </a:pPr>
            <a:r>
              <a:rPr lang="en-US" sz="1600" dirty="0">
                <a:solidFill>
                  <a:srgbClr val="5F5F5F"/>
                </a:solidFill>
              </a:rPr>
              <a:t>	</a:t>
            </a:r>
            <a:r>
              <a:rPr lang="sl-SI" sz="1600" dirty="0">
                <a:solidFill>
                  <a:srgbClr val="5F5F5F"/>
                </a:solidFill>
              </a:rPr>
              <a:t>1) Ne glede na prejšnji člen gradbeno dovoljenje za gradnjo in prijava začetka gradnje nista pogoj </a:t>
            </a:r>
            <a:r>
              <a:rPr lang="en-US" sz="1600" dirty="0">
                <a:solidFill>
                  <a:srgbClr val="5F5F5F"/>
                </a:solidFill>
              </a:rPr>
              <a:t>	</a:t>
            </a:r>
            <a:r>
              <a:rPr lang="sl-SI" sz="1600" dirty="0">
                <a:solidFill>
                  <a:srgbClr val="5F5F5F"/>
                </a:solidFill>
              </a:rPr>
              <a:t>za:</a:t>
            </a:r>
          </a:p>
          <a:p>
            <a:pPr marL="630936" lvl="2" indent="0">
              <a:buClrTx/>
              <a:buNone/>
            </a:pPr>
            <a:r>
              <a:rPr lang="en-US" sz="1600" dirty="0">
                <a:solidFill>
                  <a:srgbClr val="5F5F5F"/>
                </a:solidFill>
              </a:rPr>
              <a:t>	</a:t>
            </a:r>
            <a:r>
              <a:rPr lang="sl-SI" sz="1600" dirty="0">
                <a:solidFill>
                  <a:srgbClr val="5F5F5F"/>
                </a:solidFill>
              </a:rPr>
              <a:t>-        enostaven objekt, </a:t>
            </a:r>
            <a:r>
              <a:rPr lang="sl-SI" sz="1600" b="1" dirty="0">
                <a:solidFill>
                  <a:srgbClr val="5F5F5F"/>
                </a:solidFill>
              </a:rPr>
              <a:t>vzdrževanje objektov </a:t>
            </a:r>
            <a:r>
              <a:rPr lang="sl-SI" sz="1600" dirty="0">
                <a:solidFill>
                  <a:srgbClr val="5F5F5F"/>
                </a:solidFill>
              </a:rPr>
              <a:t>in vzdrževalna dela v javno korist, …</a:t>
            </a:r>
            <a:endParaRPr lang="en-US" sz="1600" dirty="0">
              <a:solidFill>
                <a:srgbClr val="5F5F5F"/>
              </a:solidFill>
            </a:endParaRPr>
          </a:p>
          <a:p>
            <a:pPr marL="630936" lvl="2" indent="0">
              <a:buClrTx/>
              <a:buNone/>
            </a:pPr>
            <a:endParaRPr lang="sl-SI" sz="1600" dirty="0">
              <a:solidFill>
                <a:srgbClr val="5F5F5F"/>
              </a:solidFill>
            </a:endParaRPr>
          </a:p>
          <a:p>
            <a:pPr lvl="2">
              <a:buClrTx/>
            </a:pPr>
            <a:r>
              <a:rPr lang="sl-SI" sz="1600" dirty="0">
                <a:solidFill>
                  <a:srgbClr val="5F5F5F"/>
                </a:solidFill>
              </a:rPr>
              <a:t>17. člen</a:t>
            </a:r>
          </a:p>
          <a:p>
            <a:pPr marL="630936" lvl="2" indent="0">
              <a:buClrTx/>
              <a:buNone/>
            </a:pPr>
            <a:r>
              <a:rPr lang="sl-SI" sz="1600" dirty="0">
                <a:solidFill>
                  <a:srgbClr val="5F5F5F"/>
                </a:solidFill>
              </a:rPr>
              <a:t>	(7) Zunanje stene in strehe objektov, ločilne stene, skupaj z vrati, okni in drugimi preboji, morajo 	zmanjšati nevarnost širjenja požara na sosednje objekte.</a:t>
            </a:r>
          </a:p>
        </p:txBody>
      </p:sp>
      <p:sp>
        <p:nvSpPr>
          <p:cNvPr id="5" name="Naslov 4"/>
          <p:cNvSpPr>
            <a:spLocks noGrp="1"/>
          </p:cNvSpPr>
          <p:nvPr>
            <p:ph type="title"/>
          </p:nvPr>
        </p:nvSpPr>
        <p:spPr/>
        <p:txBody>
          <a:bodyPr/>
          <a:lstStyle/>
          <a:p>
            <a:r>
              <a:rPr lang="pl-PL" dirty="0"/>
              <a:t>Gradbeni zakon</a:t>
            </a:r>
            <a:endParaRPr lang="sl-SI" dirty="0">
              <a:solidFill>
                <a:srgbClr val="5F5F5F"/>
              </a:solidFill>
            </a:endParaRP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0056" y="6462599"/>
            <a:ext cx="2890897" cy="373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3114" y="392595"/>
            <a:ext cx="827492" cy="992990"/>
          </a:xfrm>
          <a:prstGeom prst="rect">
            <a:avLst/>
          </a:prstGeom>
        </p:spPr>
      </p:pic>
    </p:spTree>
    <p:extLst>
      <p:ext uri="{BB962C8B-B14F-4D97-AF65-F5344CB8AC3E}">
        <p14:creationId xmlns:p14="http://schemas.microsoft.com/office/powerpoint/2010/main" val="3220756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C7A3F7E0-8DFB-452B-80D5-AF9E88D72580}"/>
              </a:ext>
            </a:extLst>
          </p:cNvPr>
          <p:cNvPicPr>
            <a:picLocks noChangeAspect="1"/>
          </p:cNvPicPr>
          <p:nvPr/>
        </p:nvPicPr>
        <p:blipFill>
          <a:blip r:embed="rId3"/>
          <a:stretch>
            <a:fillRect/>
          </a:stretch>
        </p:blipFill>
        <p:spPr>
          <a:xfrm>
            <a:off x="10976249" y="5229200"/>
            <a:ext cx="923716" cy="1628800"/>
          </a:xfrm>
          <a:prstGeom prst="rect">
            <a:avLst/>
          </a:prstGeom>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274" y="6123595"/>
            <a:ext cx="1486983" cy="722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grada vsebine 5"/>
          <p:cNvSpPr>
            <a:spLocks noGrp="1"/>
          </p:cNvSpPr>
          <p:nvPr>
            <p:ph idx="1"/>
          </p:nvPr>
        </p:nvSpPr>
        <p:spPr/>
        <p:txBody>
          <a:bodyPr/>
          <a:lstStyle/>
          <a:p>
            <a:r>
              <a:rPr lang="sl-SI" dirty="0">
                <a:solidFill>
                  <a:srgbClr val="5F5F5F"/>
                </a:solidFill>
              </a:rPr>
              <a:t>Priloga</a:t>
            </a:r>
            <a:r>
              <a:rPr lang="en-US" dirty="0">
                <a:solidFill>
                  <a:srgbClr val="5F5F5F"/>
                </a:solidFill>
              </a:rPr>
              <a:t> 2 </a:t>
            </a:r>
            <a:endParaRPr lang="sl-SI" dirty="0">
              <a:solidFill>
                <a:srgbClr val="5F5F5F"/>
              </a:solidFill>
            </a:endParaRP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0056" y="6462599"/>
            <a:ext cx="2890897" cy="373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3114" y="392595"/>
            <a:ext cx="827492" cy="992990"/>
          </a:xfrm>
          <a:prstGeom prst="rect">
            <a:avLst/>
          </a:prstGeom>
        </p:spPr>
      </p:pic>
      <p:sp>
        <p:nvSpPr>
          <p:cNvPr id="3" name="Title 2">
            <a:extLst>
              <a:ext uri="{FF2B5EF4-FFF2-40B4-BE49-F238E27FC236}">
                <a16:creationId xmlns:a16="http://schemas.microsoft.com/office/drawing/2014/main" id="{69D0C020-544C-4223-90E4-D4147A47DC8F}"/>
              </a:ext>
            </a:extLst>
          </p:cNvPr>
          <p:cNvSpPr>
            <a:spLocks noGrp="1"/>
          </p:cNvSpPr>
          <p:nvPr>
            <p:ph type="title"/>
          </p:nvPr>
        </p:nvSpPr>
        <p:spPr/>
        <p:txBody>
          <a:bodyPr/>
          <a:lstStyle/>
          <a:p>
            <a:r>
              <a:rPr lang="sl-SI" dirty="0"/>
              <a:t>Uredba o razvščanju objektov</a:t>
            </a:r>
          </a:p>
        </p:txBody>
      </p:sp>
      <p:pic>
        <p:nvPicPr>
          <p:cNvPr id="9" name="Picture 8">
            <a:extLst>
              <a:ext uri="{FF2B5EF4-FFF2-40B4-BE49-F238E27FC236}">
                <a16:creationId xmlns:a16="http://schemas.microsoft.com/office/drawing/2014/main" id="{BBA9051A-9650-4DDC-B932-AA338A9DC6D8}"/>
              </a:ext>
            </a:extLst>
          </p:cNvPr>
          <p:cNvPicPr>
            <a:picLocks noChangeAspect="1"/>
          </p:cNvPicPr>
          <p:nvPr/>
        </p:nvPicPr>
        <p:blipFill>
          <a:blip r:embed="rId7"/>
          <a:stretch>
            <a:fillRect/>
          </a:stretch>
        </p:blipFill>
        <p:spPr>
          <a:xfrm>
            <a:off x="5591943" y="1105809"/>
            <a:ext cx="4896545" cy="5225725"/>
          </a:xfrm>
          <a:prstGeom prst="rect">
            <a:avLst/>
          </a:prstGeom>
        </p:spPr>
      </p:pic>
      <p:pic>
        <p:nvPicPr>
          <p:cNvPr id="7" name="Picture 6">
            <a:extLst>
              <a:ext uri="{FF2B5EF4-FFF2-40B4-BE49-F238E27FC236}">
                <a16:creationId xmlns:a16="http://schemas.microsoft.com/office/drawing/2014/main" id="{9EBF7A4E-676C-4AE8-BE82-723DC29A60DA}"/>
              </a:ext>
            </a:extLst>
          </p:cNvPr>
          <p:cNvPicPr>
            <a:picLocks noChangeAspect="1"/>
          </p:cNvPicPr>
          <p:nvPr/>
        </p:nvPicPr>
        <p:blipFill>
          <a:blip r:embed="rId8"/>
          <a:stretch>
            <a:fillRect/>
          </a:stretch>
        </p:blipFill>
        <p:spPr>
          <a:xfrm>
            <a:off x="4872553" y="2348880"/>
            <a:ext cx="719390" cy="365792"/>
          </a:xfrm>
          <a:prstGeom prst="rect">
            <a:avLst/>
          </a:prstGeom>
        </p:spPr>
      </p:pic>
    </p:spTree>
    <p:extLst>
      <p:ext uri="{BB962C8B-B14F-4D97-AF65-F5344CB8AC3E}">
        <p14:creationId xmlns:p14="http://schemas.microsoft.com/office/powerpoint/2010/main" val="3470289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C7A3F7E0-8DFB-452B-80D5-AF9E88D72580}"/>
              </a:ext>
            </a:extLst>
          </p:cNvPr>
          <p:cNvPicPr>
            <a:picLocks noChangeAspect="1"/>
          </p:cNvPicPr>
          <p:nvPr/>
        </p:nvPicPr>
        <p:blipFill>
          <a:blip r:embed="rId3"/>
          <a:stretch>
            <a:fillRect/>
          </a:stretch>
        </p:blipFill>
        <p:spPr>
          <a:xfrm>
            <a:off x="10976249" y="5229200"/>
            <a:ext cx="923716" cy="1628800"/>
          </a:xfrm>
          <a:prstGeom prst="rect">
            <a:avLst/>
          </a:prstGeom>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274" y="6123595"/>
            <a:ext cx="1486983" cy="722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grada vsebine 5"/>
          <p:cNvSpPr>
            <a:spLocks noGrp="1"/>
          </p:cNvSpPr>
          <p:nvPr>
            <p:ph idx="1"/>
          </p:nvPr>
        </p:nvSpPr>
        <p:spPr/>
        <p:txBody>
          <a:bodyPr/>
          <a:lstStyle/>
          <a:p>
            <a:r>
              <a:rPr lang="sl-SI" dirty="0">
                <a:solidFill>
                  <a:srgbClr val="5F5F5F"/>
                </a:solidFill>
              </a:rPr>
              <a:t>Pravilnik</a:t>
            </a:r>
            <a:r>
              <a:rPr lang="en-US" dirty="0">
                <a:solidFill>
                  <a:srgbClr val="5F5F5F"/>
                </a:solidFill>
              </a:rPr>
              <a:t> o </a:t>
            </a:r>
            <a:r>
              <a:rPr lang="sl-SI" dirty="0">
                <a:solidFill>
                  <a:srgbClr val="5F5F5F"/>
                </a:solidFill>
              </a:rPr>
              <a:t>požarni</a:t>
            </a:r>
            <a:r>
              <a:rPr lang="en-US" dirty="0">
                <a:solidFill>
                  <a:srgbClr val="5F5F5F"/>
                </a:solidFill>
              </a:rPr>
              <a:t> </a:t>
            </a:r>
            <a:r>
              <a:rPr lang="sl-SI" dirty="0">
                <a:solidFill>
                  <a:srgbClr val="5F5F5F"/>
                </a:solidFill>
              </a:rPr>
              <a:t>varnosti</a:t>
            </a:r>
            <a:r>
              <a:rPr lang="en-US" dirty="0">
                <a:solidFill>
                  <a:srgbClr val="5F5F5F"/>
                </a:solidFill>
              </a:rPr>
              <a:t> v </a:t>
            </a:r>
            <a:r>
              <a:rPr lang="sl-SI" dirty="0">
                <a:solidFill>
                  <a:srgbClr val="5F5F5F"/>
                </a:solidFill>
              </a:rPr>
              <a:t>stavbah</a:t>
            </a:r>
          </a:p>
          <a:p>
            <a:endParaRPr lang="sl-SI" dirty="0">
              <a:solidFill>
                <a:srgbClr val="5F5F5F"/>
              </a:solidFill>
            </a:endParaRPr>
          </a:p>
          <a:p>
            <a:pPr lvl="2">
              <a:buClrTx/>
            </a:pPr>
            <a:r>
              <a:rPr lang="sl-SI" sz="1600" dirty="0">
                <a:solidFill>
                  <a:srgbClr val="5F5F5F"/>
                </a:solidFill>
              </a:rPr>
              <a:t>Požarna varnost ob rekonstrukciji in vzdrževanju objektov se ne sme zmanjšati</a:t>
            </a:r>
          </a:p>
          <a:p>
            <a:pPr lvl="2">
              <a:buClrTx/>
            </a:pPr>
            <a:endParaRPr lang="sl-SI" sz="1600" dirty="0">
              <a:solidFill>
                <a:srgbClr val="5F5F5F"/>
              </a:solidFill>
            </a:endParaRPr>
          </a:p>
          <a:p>
            <a:pPr lvl="2">
              <a:buClrTx/>
            </a:pPr>
            <a:r>
              <a:rPr lang="sl-SI" sz="1600" dirty="0">
                <a:solidFill>
                  <a:srgbClr val="5F5F5F"/>
                </a:solidFill>
              </a:rPr>
              <a:t>Zunanje stene in strehe stavb morajo biti projektirane in grajene tako, da je z upoštevanjem njihovega odmika od relevantne meje </a:t>
            </a:r>
            <a:r>
              <a:rPr lang="sl-SI" sz="1600" b="1" dirty="0">
                <a:solidFill>
                  <a:srgbClr val="5F5F5F"/>
                </a:solidFill>
              </a:rPr>
              <a:t>omejeno širjenje požara </a:t>
            </a:r>
            <a:r>
              <a:rPr lang="sl-SI" sz="1600" dirty="0">
                <a:solidFill>
                  <a:srgbClr val="5F5F5F"/>
                </a:solidFill>
              </a:rPr>
              <a:t>na sosednje objekte.</a:t>
            </a:r>
          </a:p>
          <a:p>
            <a:pPr marL="630936" lvl="2" indent="0">
              <a:buClrTx/>
              <a:buNone/>
            </a:pPr>
            <a:endParaRPr lang="sl-SI" sz="1600" dirty="0">
              <a:solidFill>
                <a:srgbClr val="5F5F5F"/>
              </a:solidFill>
            </a:endParaRPr>
          </a:p>
          <a:p>
            <a:pPr lvl="2">
              <a:buClrTx/>
            </a:pPr>
            <a:r>
              <a:rPr lang="sl-SI" sz="1600" dirty="0">
                <a:solidFill>
                  <a:srgbClr val="5F5F5F"/>
                </a:solidFill>
              </a:rPr>
              <a:t>Za omejitev hitrega širjenja požara po stavbi morajo biti uporabljeni taki gradbeni materiali oz. proizvodi, ki se težko vžgejo, v primeru vžiga dajejo nizke količine toplote in dima ter omejujejo hitro širjenje požara po površini.</a:t>
            </a:r>
          </a:p>
          <a:p>
            <a:pPr lvl="2">
              <a:buClrTx/>
            </a:pPr>
            <a:endParaRPr lang="sl-SI" sz="1600" dirty="0">
              <a:solidFill>
                <a:srgbClr val="5F5F5F"/>
              </a:solidFill>
            </a:endParaRPr>
          </a:p>
          <a:p>
            <a:pPr lvl="2">
              <a:buClrTx/>
            </a:pPr>
            <a:r>
              <a:rPr lang="sl-SI" sz="1600" dirty="0">
                <a:solidFill>
                  <a:srgbClr val="5F5F5F"/>
                </a:solidFill>
              </a:rPr>
              <a:t>Projektiranje po 7. členu pravilnika – uporaba TSG – 1-001:2019</a:t>
            </a:r>
          </a:p>
          <a:p>
            <a:pPr lvl="2">
              <a:buClrTx/>
            </a:pPr>
            <a:endParaRPr lang="sl-SI" sz="1600" dirty="0">
              <a:solidFill>
                <a:srgbClr val="5F5F5F"/>
              </a:solidFill>
            </a:endParaRPr>
          </a:p>
          <a:p>
            <a:pPr lvl="2">
              <a:buClrTx/>
            </a:pPr>
            <a:r>
              <a:rPr lang="sl-SI" sz="1600" dirty="0">
                <a:solidFill>
                  <a:srgbClr val="5F5F5F"/>
                </a:solidFill>
              </a:rPr>
              <a:t>Projektiranje po 8. členu pravilnika – uporaba inženirskih metod, uporaba tujih predpisov</a:t>
            </a:r>
          </a:p>
          <a:p>
            <a:pPr lvl="2">
              <a:buClrTx/>
            </a:pPr>
            <a:endParaRPr lang="sl-SI" sz="1600" dirty="0">
              <a:solidFill>
                <a:srgbClr val="5F5F5F"/>
              </a:solidFill>
            </a:endParaRPr>
          </a:p>
        </p:txBody>
      </p:sp>
      <p:sp>
        <p:nvSpPr>
          <p:cNvPr id="5" name="Naslov 4"/>
          <p:cNvSpPr>
            <a:spLocks noGrp="1"/>
          </p:cNvSpPr>
          <p:nvPr>
            <p:ph type="title"/>
          </p:nvPr>
        </p:nvSpPr>
        <p:spPr/>
        <p:txBody>
          <a:bodyPr/>
          <a:lstStyle/>
          <a:p>
            <a:r>
              <a:rPr lang="sl-SI" dirty="0">
                <a:solidFill>
                  <a:srgbClr val="5F5F5F"/>
                </a:solidFill>
              </a:rPr>
              <a:t>Zakon</a:t>
            </a:r>
            <a:r>
              <a:rPr lang="en-US" dirty="0">
                <a:solidFill>
                  <a:srgbClr val="5F5F5F"/>
                </a:solidFill>
              </a:rPr>
              <a:t> o </a:t>
            </a:r>
            <a:r>
              <a:rPr lang="sl-SI" dirty="0">
                <a:solidFill>
                  <a:srgbClr val="5F5F5F"/>
                </a:solidFill>
              </a:rPr>
              <a:t>varstvu</a:t>
            </a:r>
            <a:r>
              <a:rPr lang="en-US" dirty="0">
                <a:solidFill>
                  <a:srgbClr val="5F5F5F"/>
                </a:solidFill>
              </a:rPr>
              <a:t> </a:t>
            </a:r>
            <a:r>
              <a:rPr lang="sl-SI" dirty="0">
                <a:solidFill>
                  <a:srgbClr val="5F5F5F"/>
                </a:solidFill>
              </a:rPr>
              <a:t>pred</a:t>
            </a:r>
            <a:r>
              <a:rPr lang="en-US" dirty="0">
                <a:solidFill>
                  <a:srgbClr val="5F5F5F"/>
                </a:solidFill>
              </a:rPr>
              <a:t> </a:t>
            </a:r>
            <a:r>
              <a:rPr lang="sl-SI" dirty="0">
                <a:solidFill>
                  <a:srgbClr val="5F5F5F"/>
                </a:solidFill>
              </a:rPr>
              <a:t>požarom</a:t>
            </a: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0056" y="6462599"/>
            <a:ext cx="2890897" cy="373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3114" y="392595"/>
            <a:ext cx="827492" cy="992990"/>
          </a:xfrm>
          <a:prstGeom prst="rect">
            <a:avLst/>
          </a:prstGeom>
        </p:spPr>
      </p:pic>
    </p:spTree>
    <p:extLst>
      <p:ext uri="{BB962C8B-B14F-4D97-AF65-F5344CB8AC3E}">
        <p14:creationId xmlns:p14="http://schemas.microsoft.com/office/powerpoint/2010/main" val="3032067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9F0916-40B5-47D5-9546-7D3D9EFEA6CC}"/>
              </a:ext>
            </a:extLst>
          </p:cNvPr>
          <p:cNvSpPr>
            <a:spLocks noGrp="1"/>
          </p:cNvSpPr>
          <p:nvPr>
            <p:ph idx="1"/>
          </p:nvPr>
        </p:nvSpPr>
        <p:spPr>
          <a:xfrm>
            <a:off x="642151" y="1134728"/>
            <a:ext cx="10972800" cy="4525963"/>
          </a:xfrm>
        </p:spPr>
        <p:txBody>
          <a:bodyPr/>
          <a:lstStyle/>
          <a:p>
            <a:r>
              <a:rPr lang="sl-SI" dirty="0">
                <a:solidFill>
                  <a:srgbClr val="5F5F5F"/>
                </a:solidFill>
              </a:rPr>
              <a:t>TSG-1-001:2019</a:t>
            </a:r>
            <a:r>
              <a:rPr lang="en-US" dirty="0"/>
              <a:t> </a:t>
            </a:r>
            <a:r>
              <a:rPr lang="sl-SI" dirty="0">
                <a:solidFill>
                  <a:srgbClr val="5F5F5F"/>
                </a:solidFill>
              </a:rPr>
              <a:t>Požarna varnost v stavbah</a:t>
            </a:r>
            <a:endParaRPr lang="en-US" dirty="0">
              <a:solidFill>
                <a:srgbClr val="5F5F5F"/>
              </a:solidFill>
            </a:endParaRPr>
          </a:p>
          <a:p>
            <a:pPr marL="109728" indent="0">
              <a:buNone/>
            </a:pPr>
            <a:endParaRPr lang="sl-SI" dirty="0">
              <a:solidFill>
                <a:srgbClr val="5F5F5F"/>
              </a:solidFill>
            </a:endParaRPr>
          </a:p>
        </p:txBody>
      </p:sp>
      <p:sp>
        <p:nvSpPr>
          <p:cNvPr id="3" name="Title 2">
            <a:extLst>
              <a:ext uri="{FF2B5EF4-FFF2-40B4-BE49-F238E27FC236}">
                <a16:creationId xmlns:a16="http://schemas.microsoft.com/office/drawing/2014/main" id="{4CF984B6-18F1-48E7-98E4-87BAA6273431}"/>
              </a:ext>
            </a:extLst>
          </p:cNvPr>
          <p:cNvSpPr>
            <a:spLocks noGrp="1"/>
          </p:cNvSpPr>
          <p:nvPr>
            <p:ph type="title"/>
          </p:nvPr>
        </p:nvSpPr>
        <p:spPr/>
        <p:txBody>
          <a:bodyPr/>
          <a:lstStyle/>
          <a:p>
            <a:r>
              <a:rPr lang="sl-SI" dirty="0"/>
              <a:t>Pomen</a:t>
            </a:r>
            <a:r>
              <a:rPr lang="en-US" dirty="0"/>
              <a:t> </a:t>
            </a:r>
            <a:r>
              <a:rPr lang="sl-SI" dirty="0"/>
              <a:t>in vloga</a:t>
            </a:r>
            <a:r>
              <a:rPr lang="en-US" dirty="0"/>
              <a:t> </a:t>
            </a:r>
            <a:r>
              <a:rPr lang="sl-SI" dirty="0"/>
              <a:t>tehnične</a:t>
            </a:r>
            <a:r>
              <a:rPr lang="en-US" dirty="0"/>
              <a:t> </a:t>
            </a:r>
            <a:r>
              <a:rPr lang="sl-SI" dirty="0"/>
              <a:t>smernice</a:t>
            </a:r>
          </a:p>
        </p:txBody>
      </p:sp>
      <p:sp>
        <p:nvSpPr>
          <p:cNvPr id="4" name="Rectangle 3">
            <a:extLst>
              <a:ext uri="{FF2B5EF4-FFF2-40B4-BE49-F238E27FC236}">
                <a16:creationId xmlns:a16="http://schemas.microsoft.com/office/drawing/2014/main" id="{ED7FE344-5045-4620-8F4B-032421375C4B}"/>
              </a:ext>
            </a:extLst>
          </p:cNvPr>
          <p:cNvSpPr/>
          <p:nvPr/>
        </p:nvSpPr>
        <p:spPr>
          <a:xfrm>
            <a:off x="1211788" y="4388547"/>
            <a:ext cx="9000000" cy="646331"/>
          </a:xfrm>
          <a:prstGeom prst="rect">
            <a:avLst/>
          </a:prstGeom>
        </p:spPr>
        <p:txBody>
          <a:bodyPr wrap="square">
            <a:spAutoFit/>
          </a:bodyPr>
          <a:lstStyle/>
          <a:p>
            <a:r>
              <a:rPr lang="sl-SI" dirty="0"/>
              <a:t>Uporaba tujih predpisov, standardov in inženirskih metod</a:t>
            </a:r>
            <a:r>
              <a:rPr lang="en-US" dirty="0"/>
              <a:t> 8. </a:t>
            </a:r>
            <a:r>
              <a:rPr lang="sl-SI" dirty="0"/>
              <a:t>člen pravilnika</a:t>
            </a:r>
            <a:r>
              <a:rPr lang="en-US" dirty="0"/>
              <a:t> </a:t>
            </a:r>
            <a:r>
              <a:rPr lang="sl-SI" dirty="0"/>
              <a:t>npr.</a:t>
            </a:r>
          </a:p>
        </p:txBody>
      </p:sp>
      <p:pic>
        <p:nvPicPr>
          <p:cNvPr id="5" name="Picture 4">
            <a:extLst>
              <a:ext uri="{FF2B5EF4-FFF2-40B4-BE49-F238E27FC236}">
                <a16:creationId xmlns:a16="http://schemas.microsoft.com/office/drawing/2014/main" id="{F8E7869B-4816-49B3-97CD-6F181B1784D5}"/>
              </a:ext>
            </a:extLst>
          </p:cNvPr>
          <p:cNvPicPr>
            <a:picLocks noChangeAspect="1"/>
          </p:cNvPicPr>
          <p:nvPr/>
        </p:nvPicPr>
        <p:blipFill rotWithShape="1">
          <a:blip r:embed="rId3"/>
          <a:srcRect l="69193" t="18504" r="18996" b="18503"/>
          <a:stretch/>
        </p:blipFill>
        <p:spPr>
          <a:xfrm>
            <a:off x="1452670" y="1976109"/>
            <a:ext cx="1440000" cy="2160000"/>
          </a:xfrm>
          <a:prstGeom prst="rect">
            <a:avLst/>
          </a:prstGeom>
        </p:spPr>
      </p:pic>
      <p:sp>
        <p:nvSpPr>
          <p:cNvPr id="6" name="Rectangle 5">
            <a:extLst>
              <a:ext uri="{FF2B5EF4-FFF2-40B4-BE49-F238E27FC236}">
                <a16:creationId xmlns:a16="http://schemas.microsoft.com/office/drawing/2014/main" id="{624D2E93-4EF2-4B73-92EC-67F6504E66F9}"/>
              </a:ext>
            </a:extLst>
          </p:cNvPr>
          <p:cNvSpPr/>
          <p:nvPr/>
        </p:nvSpPr>
        <p:spPr>
          <a:xfrm>
            <a:off x="1055440" y="1574607"/>
            <a:ext cx="7368136" cy="369332"/>
          </a:xfrm>
          <a:prstGeom prst="rect">
            <a:avLst/>
          </a:prstGeom>
        </p:spPr>
        <p:txBody>
          <a:bodyPr wrap="square">
            <a:spAutoFit/>
          </a:bodyPr>
          <a:lstStyle/>
          <a:p>
            <a:r>
              <a:rPr lang="en-US" dirty="0"/>
              <a:t>U</a:t>
            </a:r>
            <a:r>
              <a:rPr lang="sl-SI" dirty="0"/>
              <a:t>poraba </a:t>
            </a:r>
            <a:r>
              <a:rPr lang="en-US" dirty="0"/>
              <a:t>TSG </a:t>
            </a:r>
            <a:r>
              <a:rPr lang="sl-SI" dirty="0"/>
              <a:t>7. člen pravilnika</a:t>
            </a:r>
            <a:r>
              <a:rPr lang="en-US" dirty="0"/>
              <a:t> - </a:t>
            </a:r>
            <a:r>
              <a:rPr lang="en-US" b="1" dirty="0"/>
              <a:t>NI</a:t>
            </a:r>
            <a:r>
              <a:rPr lang="sl-SI" b="1" dirty="0"/>
              <a:t> obvezna</a:t>
            </a:r>
            <a:endParaRPr lang="sl-SI" dirty="0"/>
          </a:p>
        </p:txBody>
      </p:sp>
      <p:sp>
        <p:nvSpPr>
          <p:cNvPr id="7" name="Plus Sign 6">
            <a:extLst>
              <a:ext uri="{FF2B5EF4-FFF2-40B4-BE49-F238E27FC236}">
                <a16:creationId xmlns:a16="http://schemas.microsoft.com/office/drawing/2014/main" id="{D60090EF-411C-4051-BC04-E7617060162A}"/>
              </a:ext>
            </a:extLst>
          </p:cNvPr>
          <p:cNvSpPr/>
          <p:nvPr/>
        </p:nvSpPr>
        <p:spPr>
          <a:xfrm>
            <a:off x="3036000" y="2709000"/>
            <a:ext cx="540000" cy="540000"/>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 name="Rectangle 7">
            <a:extLst>
              <a:ext uri="{FF2B5EF4-FFF2-40B4-BE49-F238E27FC236}">
                <a16:creationId xmlns:a16="http://schemas.microsoft.com/office/drawing/2014/main" id="{AE5FD439-E381-4B90-BA49-7DA8EA062C1C}"/>
              </a:ext>
            </a:extLst>
          </p:cNvPr>
          <p:cNvSpPr/>
          <p:nvPr/>
        </p:nvSpPr>
        <p:spPr>
          <a:xfrm>
            <a:off x="3745874" y="2648305"/>
            <a:ext cx="1980000" cy="1492716"/>
          </a:xfrm>
          <a:prstGeom prst="rect">
            <a:avLst/>
          </a:prstGeom>
        </p:spPr>
        <p:txBody>
          <a:bodyPr wrap="square">
            <a:spAutoFit/>
          </a:bodyPr>
          <a:lstStyle/>
          <a:p>
            <a:r>
              <a:rPr lang="en-US" dirty="0"/>
              <a:t>MHHR</a:t>
            </a:r>
          </a:p>
          <a:p>
            <a:r>
              <a:rPr lang="sl-SI" sz="1100" dirty="0"/>
              <a:t>Muster-Hochhaus-Richtlinie</a:t>
            </a:r>
          </a:p>
          <a:p>
            <a:endParaRPr lang="en-US" sz="1100" dirty="0"/>
          </a:p>
          <a:p>
            <a:endParaRPr lang="en-US" sz="1100" dirty="0"/>
          </a:p>
          <a:p>
            <a:r>
              <a:rPr lang="en-US" dirty="0"/>
              <a:t>MBO</a:t>
            </a:r>
          </a:p>
          <a:p>
            <a:r>
              <a:rPr lang="sl-SI" sz="1100" dirty="0"/>
              <a:t>MusterBau Ordnung</a:t>
            </a:r>
          </a:p>
        </p:txBody>
      </p:sp>
      <p:sp>
        <p:nvSpPr>
          <p:cNvPr id="9" name="Equals 8">
            <a:extLst>
              <a:ext uri="{FF2B5EF4-FFF2-40B4-BE49-F238E27FC236}">
                <a16:creationId xmlns:a16="http://schemas.microsoft.com/office/drawing/2014/main" id="{E1CFB94B-44C4-4B24-85BD-731A18586B04}"/>
              </a:ext>
            </a:extLst>
          </p:cNvPr>
          <p:cNvSpPr/>
          <p:nvPr/>
        </p:nvSpPr>
        <p:spPr>
          <a:xfrm>
            <a:off x="5574039" y="2786619"/>
            <a:ext cx="540000" cy="349850"/>
          </a:xfrm>
          <a:prstGeom prst="mathEqual">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
        <p:nvSpPr>
          <p:cNvPr id="10" name="Rectangle 9">
            <a:extLst>
              <a:ext uri="{FF2B5EF4-FFF2-40B4-BE49-F238E27FC236}">
                <a16:creationId xmlns:a16="http://schemas.microsoft.com/office/drawing/2014/main" id="{EB43D9CB-847F-4BF1-8C93-E7589238C870}"/>
              </a:ext>
            </a:extLst>
          </p:cNvPr>
          <p:cNvSpPr/>
          <p:nvPr/>
        </p:nvSpPr>
        <p:spPr>
          <a:xfrm>
            <a:off x="6409204" y="2648305"/>
            <a:ext cx="2254377" cy="815608"/>
          </a:xfrm>
          <a:prstGeom prst="rect">
            <a:avLst/>
          </a:prstGeom>
        </p:spPr>
        <p:txBody>
          <a:bodyPr wrap="square">
            <a:spAutoFit/>
          </a:bodyPr>
          <a:lstStyle/>
          <a:p>
            <a:r>
              <a:rPr lang="sl-SI" dirty="0"/>
              <a:t>ZVPoz</a:t>
            </a:r>
          </a:p>
          <a:p>
            <a:r>
              <a:rPr lang="sl-SI" sz="1100" dirty="0"/>
              <a:t>Zakon o varstvo pred požarom</a:t>
            </a:r>
          </a:p>
          <a:p>
            <a:endParaRPr lang="sl-SI" dirty="0"/>
          </a:p>
        </p:txBody>
      </p:sp>
      <p:sp>
        <p:nvSpPr>
          <p:cNvPr id="11" name="Rectangle 10">
            <a:extLst>
              <a:ext uri="{FF2B5EF4-FFF2-40B4-BE49-F238E27FC236}">
                <a16:creationId xmlns:a16="http://schemas.microsoft.com/office/drawing/2014/main" id="{CC8BA612-AF37-4100-B0B7-ED37B2CB7AED}"/>
              </a:ext>
            </a:extLst>
          </p:cNvPr>
          <p:cNvSpPr/>
          <p:nvPr/>
        </p:nvSpPr>
        <p:spPr>
          <a:xfrm>
            <a:off x="1416000" y="5050042"/>
            <a:ext cx="8796212" cy="1554272"/>
          </a:xfrm>
          <a:prstGeom prst="rect">
            <a:avLst/>
          </a:prstGeom>
        </p:spPr>
        <p:txBody>
          <a:bodyPr wrap="square">
            <a:spAutoFit/>
          </a:bodyPr>
          <a:lstStyle/>
          <a:p>
            <a:r>
              <a:rPr lang="en-US" dirty="0"/>
              <a:t>MBO                                           MHHR</a:t>
            </a:r>
          </a:p>
          <a:p>
            <a:r>
              <a:rPr lang="sl-SI" sz="1100" dirty="0"/>
              <a:t>MusterBau Ordnung                                                    Muster-Hochhaus-Richtlinie</a:t>
            </a:r>
            <a:endParaRPr lang="en-US" sz="1100" dirty="0"/>
          </a:p>
          <a:p>
            <a:endParaRPr lang="en-US" sz="1100" dirty="0"/>
          </a:p>
          <a:p>
            <a:endParaRPr lang="en-US" sz="1100" dirty="0"/>
          </a:p>
          <a:p>
            <a:r>
              <a:rPr lang="en-US" sz="1100" dirty="0"/>
              <a:t>VDI, VKF, </a:t>
            </a:r>
            <a:r>
              <a:rPr lang="en-US" sz="1100" dirty="0" err="1"/>
              <a:t>VdS</a:t>
            </a:r>
            <a:r>
              <a:rPr lang="en-US" sz="1100" dirty="0"/>
              <a:t>, ....</a:t>
            </a:r>
          </a:p>
          <a:p>
            <a:endParaRPr lang="sl-SI" sz="1100" dirty="0"/>
          </a:p>
          <a:p>
            <a:endParaRPr lang="en-US" sz="1100" dirty="0"/>
          </a:p>
          <a:p>
            <a:endParaRPr lang="sl-SI" sz="1100" dirty="0"/>
          </a:p>
        </p:txBody>
      </p:sp>
      <p:sp>
        <p:nvSpPr>
          <p:cNvPr id="12" name="Arrow: Right 11">
            <a:extLst>
              <a:ext uri="{FF2B5EF4-FFF2-40B4-BE49-F238E27FC236}">
                <a16:creationId xmlns:a16="http://schemas.microsoft.com/office/drawing/2014/main" id="{7E877D1D-E5CF-4490-B499-55B3419D15D4}"/>
              </a:ext>
            </a:extLst>
          </p:cNvPr>
          <p:cNvSpPr/>
          <p:nvPr/>
        </p:nvSpPr>
        <p:spPr>
          <a:xfrm>
            <a:off x="3576000" y="5189091"/>
            <a:ext cx="540000" cy="2582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3" name="Arrow: Right 12">
            <a:extLst>
              <a:ext uri="{FF2B5EF4-FFF2-40B4-BE49-F238E27FC236}">
                <a16:creationId xmlns:a16="http://schemas.microsoft.com/office/drawing/2014/main" id="{DAAD7D73-4B31-40A9-9CA7-7D63AE59CBD2}"/>
              </a:ext>
            </a:extLst>
          </p:cNvPr>
          <p:cNvSpPr/>
          <p:nvPr/>
        </p:nvSpPr>
        <p:spPr>
          <a:xfrm rot="16200000">
            <a:off x="4380937" y="3395735"/>
            <a:ext cx="360000" cy="1800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14" name="Straight Connector 13">
            <a:extLst>
              <a:ext uri="{FF2B5EF4-FFF2-40B4-BE49-F238E27FC236}">
                <a16:creationId xmlns:a16="http://schemas.microsoft.com/office/drawing/2014/main" id="{FFA02F4D-C5FF-4FA1-962A-9C7C01FDDC03}"/>
              </a:ext>
            </a:extLst>
          </p:cNvPr>
          <p:cNvCxnSpPr/>
          <p:nvPr/>
        </p:nvCxnSpPr>
        <p:spPr>
          <a:xfrm>
            <a:off x="1212212" y="4329000"/>
            <a:ext cx="90000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667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F17513-4E3D-456C-9AC7-86E514C9B3C2}"/>
              </a:ext>
            </a:extLst>
          </p:cNvPr>
          <p:cNvSpPr>
            <a:spLocks noGrp="1"/>
          </p:cNvSpPr>
          <p:nvPr>
            <p:ph idx="1"/>
          </p:nvPr>
        </p:nvSpPr>
        <p:spPr>
          <a:xfrm>
            <a:off x="1271464" y="1556792"/>
            <a:ext cx="9230816" cy="4525963"/>
          </a:xfrm>
        </p:spPr>
        <p:txBody>
          <a:bodyPr>
            <a:normAutofit/>
          </a:bodyPr>
          <a:lstStyle/>
          <a:p>
            <a:r>
              <a:rPr lang="sl-SI" sz="1600" dirty="0">
                <a:solidFill>
                  <a:srgbClr val="5F5F5F"/>
                </a:solidFill>
              </a:rPr>
              <a:t>Pri prenovah</a:t>
            </a:r>
            <a:r>
              <a:rPr lang="en-US" sz="1600" dirty="0">
                <a:solidFill>
                  <a:srgbClr val="5F5F5F"/>
                </a:solidFill>
              </a:rPr>
              <a:t> oz. </a:t>
            </a:r>
            <a:r>
              <a:rPr lang="sl-SI" sz="1600" dirty="0">
                <a:solidFill>
                  <a:srgbClr val="5F5F5F"/>
                </a:solidFill>
              </a:rPr>
              <a:t>vzdrževalnih</a:t>
            </a:r>
            <a:r>
              <a:rPr lang="en-US" sz="1600" dirty="0">
                <a:solidFill>
                  <a:srgbClr val="5F5F5F"/>
                </a:solidFill>
              </a:rPr>
              <a:t> </a:t>
            </a:r>
            <a:r>
              <a:rPr lang="sl-SI" sz="1600" dirty="0">
                <a:solidFill>
                  <a:srgbClr val="5F5F5F"/>
                </a:solidFill>
              </a:rPr>
              <a:t>delih ko pridobitev gradbenega dovoljenja ni potrebna, je potrebno upoštevati gradbene predpise.</a:t>
            </a:r>
            <a:endParaRPr lang="en-US" sz="1600" dirty="0">
              <a:solidFill>
                <a:srgbClr val="5F5F5F"/>
              </a:solidFill>
            </a:endParaRPr>
          </a:p>
          <a:p>
            <a:endParaRPr lang="en-US" sz="1600" dirty="0">
              <a:solidFill>
                <a:srgbClr val="5F5F5F"/>
              </a:solidFill>
            </a:endParaRPr>
          </a:p>
          <a:p>
            <a:r>
              <a:rPr lang="sl-SI" sz="1600" dirty="0">
                <a:solidFill>
                  <a:srgbClr val="5F5F5F"/>
                </a:solidFill>
              </a:rPr>
              <a:t>Če ni projekta PZI je vsa </a:t>
            </a:r>
            <a:r>
              <a:rPr lang="sl-SI" sz="1600" b="1" dirty="0">
                <a:solidFill>
                  <a:srgbClr val="5F5F5F"/>
                </a:solidFill>
              </a:rPr>
              <a:t>odgovornost izvedbe na izvajalcu</a:t>
            </a:r>
            <a:r>
              <a:rPr lang="sl-SI" sz="1600" dirty="0">
                <a:solidFill>
                  <a:srgbClr val="5F5F5F"/>
                </a:solidFill>
              </a:rPr>
              <a:t>.</a:t>
            </a:r>
            <a:endParaRPr lang="en-US" sz="1600" dirty="0">
              <a:solidFill>
                <a:srgbClr val="5F5F5F"/>
              </a:solidFill>
            </a:endParaRPr>
          </a:p>
          <a:p>
            <a:endParaRPr lang="en-US" sz="1600" dirty="0">
              <a:solidFill>
                <a:srgbClr val="5F5F5F"/>
              </a:solidFill>
            </a:endParaRPr>
          </a:p>
          <a:p>
            <a:r>
              <a:rPr lang="en-US" sz="1600" dirty="0">
                <a:solidFill>
                  <a:srgbClr val="5F5F5F"/>
                </a:solidFill>
              </a:rPr>
              <a:t>N</a:t>
            </a:r>
            <a:r>
              <a:rPr lang="sl-SI" sz="1600" dirty="0">
                <a:solidFill>
                  <a:srgbClr val="5F5F5F"/>
                </a:solidFill>
              </a:rPr>
              <a:t>aročnik del</a:t>
            </a:r>
            <a:r>
              <a:rPr lang="en-US" sz="1600" dirty="0">
                <a:solidFill>
                  <a:srgbClr val="5F5F5F"/>
                </a:solidFill>
              </a:rPr>
              <a:t> (</a:t>
            </a:r>
            <a:r>
              <a:rPr lang="sl-SI" sz="1600" dirty="0">
                <a:solidFill>
                  <a:srgbClr val="5F5F5F"/>
                </a:solidFill>
              </a:rPr>
              <a:t>npr</a:t>
            </a:r>
            <a:r>
              <a:rPr lang="en-US" sz="1600" dirty="0">
                <a:solidFill>
                  <a:srgbClr val="5F5F5F"/>
                </a:solidFill>
              </a:rPr>
              <a:t>. </a:t>
            </a:r>
            <a:r>
              <a:rPr lang="sl-SI" sz="1600" dirty="0">
                <a:solidFill>
                  <a:srgbClr val="5F5F5F"/>
                </a:solidFill>
              </a:rPr>
              <a:t>upravnik</a:t>
            </a:r>
            <a:r>
              <a:rPr lang="en-US" sz="1600" dirty="0">
                <a:solidFill>
                  <a:srgbClr val="5F5F5F"/>
                </a:solidFill>
              </a:rPr>
              <a:t> </a:t>
            </a:r>
            <a:r>
              <a:rPr lang="sl-SI" sz="1600" dirty="0">
                <a:solidFill>
                  <a:srgbClr val="5F5F5F"/>
                </a:solidFill>
              </a:rPr>
              <a:t>večstanovanjske stavbe</a:t>
            </a:r>
            <a:r>
              <a:rPr lang="en-US" sz="1600" dirty="0">
                <a:solidFill>
                  <a:srgbClr val="5F5F5F"/>
                </a:solidFill>
              </a:rPr>
              <a:t>) </a:t>
            </a:r>
            <a:r>
              <a:rPr lang="sl-SI" sz="1600" dirty="0">
                <a:solidFill>
                  <a:srgbClr val="5F5F5F"/>
                </a:solidFill>
              </a:rPr>
              <a:t>je tudi investitor.</a:t>
            </a:r>
            <a:r>
              <a:rPr lang="en-US" sz="1600" dirty="0">
                <a:solidFill>
                  <a:srgbClr val="5F5F5F"/>
                </a:solidFill>
              </a:rPr>
              <a:t> </a:t>
            </a:r>
          </a:p>
          <a:p>
            <a:endParaRPr lang="en-US" sz="1600" dirty="0">
              <a:solidFill>
                <a:srgbClr val="5F5F5F"/>
              </a:solidFill>
            </a:endParaRPr>
          </a:p>
          <a:p>
            <a:r>
              <a:rPr lang="sl-SI" sz="1600" dirty="0">
                <a:solidFill>
                  <a:srgbClr val="5F5F5F"/>
                </a:solidFill>
              </a:rPr>
              <a:t>Vsaka fizična in pravna oseba, samostojni podjetnik posameznik in posameznik, ki samostojno opravlja dejavnost, je </a:t>
            </a:r>
            <a:r>
              <a:rPr lang="sl-SI" sz="1600" b="1" dirty="0">
                <a:solidFill>
                  <a:srgbClr val="5F5F5F"/>
                </a:solidFill>
              </a:rPr>
              <a:t>v skladu z ZVPoz </a:t>
            </a:r>
            <a:r>
              <a:rPr lang="sl-SI" sz="1600" dirty="0">
                <a:solidFill>
                  <a:srgbClr val="5F5F5F"/>
                </a:solidFill>
              </a:rPr>
              <a:t>kazensko in odškodninsko odgovoren za neizvajanje ukrepov varstva pred požarom ter za posledice, ki zaradi tega nastanejo.</a:t>
            </a:r>
          </a:p>
          <a:p>
            <a:pPr marL="109728" indent="0">
              <a:buNone/>
            </a:pPr>
            <a:endParaRPr lang="en-US" sz="1600" dirty="0">
              <a:solidFill>
                <a:srgbClr val="5F5F5F"/>
              </a:solidFill>
            </a:endParaRPr>
          </a:p>
          <a:p>
            <a:r>
              <a:rPr lang="sl-SI" sz="1600" dirty="0">
                <a:solidFill>
                  <a:srgbClr val="5F5F5F"/>
                </a:solidFill>
              </a:rPr>
              <a:t>Odgovornost naročanja, izbira najcenejšega izvajalca</a:t>
            </a:r>
            <a:r>
              <a:rPr lang="en-US" sz="1600" dirty="0">
                <a:solidFill>
                  <a:srgbClr val="5F5F5F"/>
                </a:solidFill>
              </a:rPr>
              <a:t>?</a:t>
            </a:r>
            <a:endParaRPr lang="sl-SI" sz="1600" dirty="0">
              <a:solidFill>
                <a:srgbClr val="5F5F5F"/>
              </a:solidFill>
            </a:endParaRPr>
          </a:p>
          <a:p>
            <a:endParaRPr lang="sl-SI" dirty="0"/>
          </a:p>
        </p:txBody>
      </p:sp>
      <p:sp>
        <p:nvSpPr>
          <p:cNvPr id="3" name="Title 2">
            <a:extLst>
              <a:ext uri="{FF2B5EF4-FFF2-40B4-BE49-F238E27FC236}">
                <a16:creationId xmlns:a16="http://schemas.microsoft.com/office/drawing/2014/main" id="{ACC451A6-983F-4B28-B1E5-253DE96CDA51}"/>
              </a:ext>
            </a:extLst>
          </p:cNvPr>
          <p:cNvSpPr>
            <a:spLocks noGrp="1"/>
          </p:cNvSpPr>
          <p:nvPr>
            <p:ph type="title"/>
          </p:nvPr>
        </p:nvSpPr>
        <p:spPr/>
        <p:txBody>
          <a:bodyPr>
            <a:normAutofit/>
          </a:bodyPr>
          <a:lstStyle/>
          <a:p>
            <a:r>
              <a:rPr lang="sl-SI" dirty="0"/>
              <a:t>Odgovornosti izvajalcev in upravljalcev </a:t>
            </a:r>
          </a:p>
        </p:txBody>
      </p:sp>
      <p:pic>
        <p:nvPicPr>
          <p:cNvPr id="4" name="Picture 3">
            <a:extLst>
              <a:ext uri="{FF2B5EF4-FFF2-40B4-BE49-F238E27FC236}">
                <a16:creationId xmlns:a16="http://schemas.microsoft.com/office/drawing/2014/main" id="{12A2D9F1-BBD7-467F-9EC2-DF1AF2A21CAA}"/>
              </a:ext>
            </a:extLst>
          </p:cNvPr>
          <p:cNvPicPr>
            <a:picLocks noChangeAspect="1"/>
          </p:cNvPicPr>
          <p:nvPr/>
        </p:nvPicPr>
        <p:blipFill>
          <a:blip r:embed="rId3"/>
          <a:stretch>
            <a:fillRect/>
          </a:stretch>
        </p:blipFill>
        <p:spPr>
          <a:xfrm>
            <a:off x="9336359" y="4938464"/>
            <a:ext cx="1972285" cy="938808"/>
          </a:xfrm>
          <a:prstGeom prst="rect">
            <a:avLst/>
          </a:prstGeom>
        </p:spPr>
      </p:pic>
    </p:spTree>
    <p:extLst>
      <p:ext uri="{BB962C8B-B14F-4D97-AF65-F5344CB8AC3E}">
        <p14:creationId xmlns:p14="http://schemas.microsoft.com/office/powerpoint/2010/main" val="3979161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455D48-69BE-4A5A-A975-85A7C9566A00}"/>
              </a:ext>
            </a:extLst>
          </p:cNvPr>
          <p:cNvSpPr>
            <a:spLocks noGrp="1"/>
          </p:cNvSpPr>
          <p:nvPr>
            <p:ph idx="1"/>
          </p:nvPr>
        </p:nvSpPr>
        <p:spPr/>
        <p:txBody>
          <a:bodyPr>
            <a:normAutofit fontScale="77500" lnSpcReduction="20000"/>
          </a:bodyPr>
          <a:lstStyle/>
          <a:p>
            <a:pPr lvl="1"/>
            <a:r>
              <a:rPr lang="sl-SI" sz="2600" b="1" dirty="0">
                <a:solidFill>
                  <a:srgbClr val="5F5F5F"/>
                </a:solidFill>
              </a:rPr>
              <a:t>Kaj določa </a:t>
            </a:r>
            <a:r>
              <a:rPr lang="en-US" sz="2600" b="1" dirty="0">
                <a:solidFill>
                  <a:srgbClr val="5F5F5F"/>
                </a:solidFill>
              </a:rPr>
              <a:t>l</a:t>
            </a:r>
            <a:r>
              <a:rPr lang="sl-SI" sz="2600" b="1" dirty="0">
                <a:solidFill>
                  <a:srgbClr val="5F5F5F"/>
                </a:solidFill>
              </a:rPr>
              <a:t>astnosti fasade</a:t>
            </a:r>
            <a:r>
              <a:rPr lang="en-US" sz="2600" b="1" dirty="0">
                <a:solidFill>
                  <a:srgbClr val="5F5F5F"/>
                </a:solidFill>
              </a:rPr>
              <a:t>?</a:t>
            </a:r>
            <a:endParaRPr lang="sl-SI" sz="2600" b="1" dirty="0">
              <a:solidFill>
                <a:srgbClr val="5F5F5F"/>
              </a:solidFill>
            </a:endParaRPr>
          </a:p>
          <a:p>
            <a:pPr lvl="2">
              <a:buClrTx/>
            </a:pPr>
            <a:endParaRPr lang="sl-SI" sz="1600" b="1" dirty="0">
              <a:solidFill>
                <a:srgbClr val="5F5F5F"/>
              </a:solidFill>
            </a:endParaRPr>
          </a:p>
          <a:p>
            <a:pPr lvl="2">
              <a:buClrTx/>
            </a:pPr>
            <a:r>
              <a:rPr lang="sl-SI" sz="1600" b="1" dirty="0">
                <a:solidFill>
                  <a:srgbClr val="5F5F5F"/>
                </a:solidFill>
              </a:rPr>
              <a:t>CC-SI klasifikacija  </a:t>
            </a:r>
            <a:r>
              <a:rPr lang="sl-SI" sz="1600" dirty="0">
                <a:solidFill>
                  <a:srgbClr val="5F5F5F"/>
                </a:solidFill>
              </a:rPr>
              <a:t>namembnost objekta</a:t>
            </a:r>
          </a:p>
          <a:p>
            <a:pPr lvl="2">
              <a:buClrTx/>
            </a:pPr>
            <a:endParaRPr lang="sl-SI" sz="1600" dirty="0">
              <a:solidFill>
                <a:srgbClr val="5F5F5F"/>
              </a:solidFill>
            </a:endParaRPr>
          </a:p>
          <a:p>
            <a:pPr lvl="2">
              <a:buClrTx/>
            </a:pPr>
            <a:r>
              <a:rPr lang="sl-SI" sz="1600" b="1" dirty="0">
                <a:solidFill>
                  <a:srgbClr val="5F5F5F"/>
                </a:solidFill>
              </a:rPr>
              <a:t>Odmik od relevantne meje </a:t>
            </a:r>
            <a:r>
              <a:rPr lang="sl-SI" sz="1600" dirty="0">
                <a:solidFill>
                  <a:srgbClr val="5F5F5F"/>
                </a:solidFill>
              </a:rPr>
              <a:t>oddaljenost sosednjih objektov</a:t>
            </a:r>
          </a:p>
          <a:p>
            <a:pPr lvl="2">
              <a:buClrTx/>
            </a:pPr>
            <a:endParaRPr lang="sl-SI" sz="1600" dirty="0">
              <a:solidFill>
                <a:srgbClr val="5F5F5F"/>
              </a:solidFill>
            </a:endParaRPr>
          </a:p>
          <a:p>
            <a:pPr lvl="2">
              <a:buClrTx/>
            </a:pPr>
            <a:r>
              <a:rPr lang="sl-SI" sz="1600" b="1" dirty="0">
                <a:solidFill>
                  <a:srgbClr val="5F5F5F"/>
                </a:solidFill>
              </a:rPr>
              <a:t>Višina stavbe </a:t>
            </a:r>
            <a:r>
              <a:rPr lang="en-US" sz="1600" b="1" dirty="0">
                <a:solidFill>
                  <a:srgbClr val="5F5F5F"/>
                </a:solidFill>
              </a:rPr>
              <a:t> </a:t>
            </a:r>
            <a:r>
              <a:rPr lang="en-US" sz="1600" dirty="0">
                <a:solidFill>
                  <a:srgbClr val="5F5F5F"/>
                </a:solidFill>
              </a:rPr>
              <a:t>	</a:t>
            </a:r>
            <a:r>
              <a:rPr lang="sl-SI" sz="1600" dirty="0">
                <a:solidFill>
                  <a:srgbClr val="5F5F5F"/>
                </a:solidFill>
              </a:rPr>
              <a:t>h&lt;10m, </a:t>
            </a:r>
            <a:r>
              <a:rPr lang="en-US" sz="1600" dirty="0">
                <a:solidFill>
                  <a:srgbClr val="5F5F5F"/>
                </a:solidFill>
              </a:rPr>
              <a:t>					Hotel Intercontinental LJ – h=81,5m</a:t>
            </a:r>
            <a:endParaRPr lang="sl-SI" sz="1600" dirty="0">
              <a:solidFill>
                <a:srgbClr val="5F5F5F"/>
              </a:solidFill>
            </a:endParaRPr>
          </a:p>
          <a:p>
            <a:pPr marL="630936" lvl="2" indent="0">
              <a:buClrTx/>
              <a:buNone/>
            </a:pPr>
            <a:r>
              <a:rPr lang="en-US" sz="1600" dirty="0">
                <a:solidFill>
                  <a:srgbClr val="5F5F5F"/>
                </a:solidFill>
              </a:rPr>
              <a:t>			</a:t>
            </a:r>
            <a:r>
              <a:rPr lang="sl-SI" sz="1600" dirty="0">
                <a:solidFill>
                  <a:srgbClr val="5F5F5F"/>
                </a:solidFill>
              </a:rPr>
              <a:t>Visoke stavbe h &gt; 22m, </a:t>
            </a:r>
            <a:r>
              <a:rPr lang="en-US" sz="1600" dirty="0">
                <a:solidFill>
                  <a:srgbClr val="5F5F5F"/>
                </a:solidFill>
              </a:rPr>
              <a:t>				World trade center LJ – h=72m</a:t>
            </a:r>
            <a:endParaRPr lang="sl-SI" sz="1600" dirty="0">
              <a:solidFill>
                <a:srgbClr val="5F5F5F"/>
              </a:solidFill>
            </a:endParaRPr>
          </a:p>
          <a:p>
            <a:pPr marL="630936" lvl="2" indent="0">
              <a:buClrTx/>
              <a:buNone/>
            </a:pPr>
            <a:r>
              <a:rPr lang="en-US" sz="1600" dirty="0">
                <a:solidFill>
                  <a:srgbClr val="5F5F5F"/>
                </a:solidFill>
              </a:rPr>
              <a:t>			</a:t>
            </a:r>
            <a:r>
              <a:rPr lang="sl-SI" sz="1600" dirty="0">
                <a:solidFill>
                  <a:srgbClr val="5F5F5F"/>
                </a:solidFill>
              </a:rPr>
              <a:t>Visoke stavbe h&lt;60m in &gt;60m – drugačne zahteve</a:t>
            </a:r>
            <a:r>
              <a:rPr lang="en-US" sz="1600" dirty="0">
                <a:solidFill>
                  <a:srgbClr val="5F5F5F"/>
                </a:solidFill>
              </a:rPr>
              <a:t>	</a:t>
            </a:r>
            <a:r>
              <a:rPr lang="sl-SI" sz="1600" dirty="0">
                <a:solidFill>
                  <a:srgbClr val="5F5F5F"/>
                </a:solidFill>
              </a:rPr>
              <a:t>Betnavski</a:t>
            </a:r>
            <a:r>
              <a:rPr lang="en-US" sz="1600" dirty="0">
                <a:solidFill>
                  <a:srgbClr val="5F5F5F"/>
                </a:solidFill>
              </a:rPr>
              <a:t> park MB – 3 </a:t>
            </a:r>
            <a:r>
              <a:rPr lang="sl-SI" sz="1600" dirty="0">
                <a:solidFill>
                  <a:srgbClr val="5F5F5F"/>
                </a:solidFill>
              </a:rPr>
              <a:t>stolpnice</a:t>
            </a:r>
            <a:r>
              <a:rPr lang="en-US" sz="1600" dirty="0">
                <a:solidFill>
                  <a:srgbClr val="5F5F5F"/>
                </a:solidFill>
              </a:rPr>
              <a:t> h=67m</a:t>
            </a:r>
            <a:endParaRPr lang="sl-SI" sz="1600" dirty="0">
              <a:solidFill>
                <a:srgbClr val="5F5F5F"/>
              </a:solidFill>
            </a:endParaRPr>
          </a:p>
          <a:p>
            <a:pPr lvl="2">
              <a:buClrTx/>
            </a:pPr>
            <a:endParaRPr lang="sl-SI" sz="1600" dirty="0">
              <a:solidFill>
                <a:srgbClr val="5F5F5F"/>
              </a:solidFill>
            </a:endParaRPr>
          </a:p>
          <a:p>
            <a:pPr lvl="2">
              <a:buClrTx/>
            </a:pPr>
            <a:r>
              <a:rPr lang="sl-SI" sz="1600" dirty="0">
                <a:solidFill>
                  <a:srgbClr val="5F5F5F"/>
                </a:solidFill>
              </a:rPr>
              <a:t>Višina stavbe se po </a:t>
            </a:r>
            <a:r>
              <a:rPr lang="sl-SI" sz="1600" b="1" dirty="0">
                <a:solidFill>
                  <a:srgbClr val="5F5F5F"/>
                </a:solidFill>
              </a:rPr>
              <a:t>TSG</a:t>
            </a:r>
            <a:r>
              <a:rPr lang="sl-SI" sz="1600" dirty="0">
                <a:solidFill>
                  <a:srgbClr val="5F5F5F"/>
                </a:solidFill>
              </a:rPr>
              <a:t> meri od srednje višine kote raščenega terena, ki se ga objekt dotika, do srednje višine strešne konstrukcije.</a:t>
            </a:r>
          </a:p>
          <a:p>
            <a:pPr lvl="2">
              <a:buClrTx/>
            </a:pPr>
            <a:endParaRPr lang="sl-SI" sz="1600" dirty="0">
              <a:solidFill>
                <a:srgbClr val="5F5F5F"/>
              </a:solidFill>
            </a:endParaRPr>
          </a:p>
          <a:p>
            <a:pPr lvl="2">
              <a:buClrTx/>
            </a:pPr>
            <a:r>
              <a:rPr lang="sl-SI" sz="1600" dirty="0">
                <a:solidFill>
                  <a:srgbClr val="5F5F5F"/>
                </a:solidFill>
              </a:rPr>
              <a:t>Višina stavbe se po </a:t>
            </a:r>
            <a:r>
              <a:rPr lang="sl-SI" sz="1600" b="1" dirty="0">
                <a:solidFill>
                  <a:srgbClr val="5F5F5F"/>
                </a:solidFill>
              </a:rPr>
              <a:t>MBO</a:t>
            </a:r>
            <a:r>
              <a:rPr lang="sl-SI" sz="1600" dirty="0">
                <a:solidFill>
                  <a:srgbClr val="5F5F5F"/>
                </a:solidFill>
              </a:rPr>
              <a:t> je višina zgornje strani poda najvišje etaže, v kateri se lahko zadržujejo ljudje, nad povprečno višino terena. 	</a:t>
            </a:r>
          </a:p>
          <a:p>
            <a:pPr lvl="2">
              <a:buClrTx/>
            </a:pPr>
            <a:endParaRPr lang="sl-SI" sz="1600" dirty="0">
              <a:solidFill>
                <a:srgbClr val="5F5F5F"/>
              </a:solidFill>
            </a:endParaRPr>
          </a:p>
          <a:p>
            <a:pPr lvl="2">
              <a:buClrTx/>
            </a:pPr>
            <a:r>
              <a:rPr lang="sl-SI" sz="1500" b="1" dirty="0">
                <a:solidFill>
                  <a:srgbClr val="5F5F5F"/>
                </a:solidFill>
              </a:rPr>
              <a:t>Obstoječi koncept</a:t>
            </a:r>
          </a:p>
          <a:p>
            <a:pPr marL="630936" lvl="2" indent="0">
              <a:buClrTx/>
              <a:buNone/>
            </a:pPr>
            <a:r>
              <a:rPr lang="en-US" sz="1600" dirty="0">
                <a:solidFill>
                  <a:srgbClr val="5F5F5F"/>
                </a:solidFill>
              </a:rPr>
              <a:t>	</a:t>
            </a:r>
            <a:r>
              <a:rPr lang="sl-SI" sz="1600" dirty="0">
                <a:solidFill>
                  <a:srgbClr val="5F5F5F"/>
                </a:solidFill>
              </a:rPr>
              <a:t>delitev stavbe na požarne sektorje</a:t>
            </a:r>
          </a:p>
          <a:p>
            <a:pPr marL="630936" lvl="2" indent="0">
              <a:buClrTx/>
              <a:buNone/>
            </a:pPr>
            <a:r>
              <a:rPr lang="en-US" sz="1600" dirty="0">
                <a:solidFill>
                  <a:srgbClr val="5F5F5F"/>
                </a:solidFill>
              </a:rPr>
              <a:t>		v</a:t>
            </a:r>
            <a:r>
              <a:rPr lang="sl-SI" sz="1600" i="1" dirty="0">
                <a:solidFill>
                  <a:srgbClr val="5F5F5F"/>
                </a:solidFill>
              </a:rPr>
              <a:t>saka etaža? (bruto tlorisna površina)</a:t>
            </a:r>
          </a:p>
          <a:p>
            <a:pPr marL="630936" lvl="2" indent="0">
              <a:buClrTx/>
              <a:buNone/>
            </a:pPr>
            <a:r>
              <a:rPr lang="en-US" sz="1600" i="1" dirty="0">
                <a:solidFill>
                  <a:srgbClr val="5F5F5F"/>
                </a:solidFill>
              </a:rPr>
              <a:t>		</a:t>
            </a:r>
            <a:r>
              <a:rPr lang="sl-SI" sz="1600" i="1" dirty="0">
                <a:solidFill>
                  <a:srgbClr val="5F5F5F"/>
                </a:solidFill>
              </a:rPr>
              <a:t>zaščitena stopnišča, zaščiteni hodniki</a:t>
            </a:r>
          </a:p>
          <a:p>
            <a:pPr marL="630936" lvl="2" indent="0">
              <a:buClrTx/>
              <a:buNone/>
            </a:pPr>
            <a:r>
              <a:rPr lang="en-US" sz="1600" i="1" dirty="0">
                <a:solidFill>
                  <a:srgbClr val="5F5F5F"/>
                </a:solidFill>
              </a:rPr>
              <a:t>		</a:t>
            </a:r>
            <a:r>
              <a:rPr lang="sl-SI" sz="1600" i="1" dirty="0">
                <a:solidFill>
                  <a:srgbClr val="5F5F5F"/>
                </a:solidFill>
              </a:rPr>
              <a:t>vertikalne povezave (dvigala, jaški,…)</a:t>
            </a:r>
          </a:p>
          <a:p>
            <a:pPr marL="630936" lvl="2" indent="0">
              <a:buClrTx/>
              <a:buNone/>
            </a:pPr>
            <a:r>
              <a:rPr lang="en-US" sz="1600" i="1" dirty="0">
                <a:solidFill>
                  <a:srgbClr val="5F5F5F"/>
                </a:solidFill>
              </a:rPr>
              <a:t>		</a:t>
            </a:r>
            <a:r>
              <a:rPr lang="sl-SI" sz="1600" i="1" dirty="0">
                <a:solidFill>
                  <a:srgbClr val="5F5F5F"/>
                </a:solidFill>
              </a:rPr>
              <a:t>deli stavb z različnimi namembnostmi (različne požarno obremenitve)</a:t>
            </a:r>
          </a:p>
          <a:p>
            <a:endParaRPr lang="sl-SI" dirty="0"/>
          </a:p>
        </p:txBody>
      </p:sp>
      <p:sp>
        <p:nvSpPr>
          <p:cNvPr id="3" name="Title 2">
            <a:extLst>
              <a:ext uri="{FF2B5EF4-FFF2-40B4-BE49-F238E27FC236}">
                <a16:creationId xmlns:a16="http://schemas.microsoft.com/office/drawing/2014/main" id="{B83FFF64-49C4-4D30-AF38-0FFD078C733D}"/>
              </a:ext>
            </a:extLst>
          </p:cNvPr>
          <p:cNvSpPr>
            <a:spLocks noGrp="1"/>
          </p:cNvSpPr>
          <p:nvPr>
            <p:ph type="title"/>
          </p:nvPr>
        </p:nvSpPr>
        <p:spPr>
          <a:xfrm>
            <a:off x="609600" y="274638"/>
            <a:ext cx="6494512" cy="1143000"/>
          </a:xfrm>
        </p:spPr>
        <p:txBody>
          <a:bodyPr/>
          <a:lstStyle/>
          <a:p>
            <a:r>
              <a:rPr lang="sl-SI" dirty="0"/>
              <a:t>Lastnosti ovoja</a:t>
            </a:r>
            <a:r>
              <a:rPr lang="en-US" dirty="0"/>
              <a:t> - </a:t>
            </a:r>
            <a:r>
              <a:rPr lang="sl-SI" dirty="0"/>
              <a:t>fasade </a:t>
            </a:r>
          </a:p>
        </p:txBody>
      </p:sp>
      <p:pic>
        <p:nvPicPr>
          <p:cNvPr id="4" name="Picture 3">
            <a:extLst>
              <a:ext uri="{FF2B5EF4-FFF2-40B4-BE49-F238E27FC236}">
                <a16:creationId xmlns:a16="http://schemas.microsoft.com/office/drawing/2014/main" id="{C4F5ED4D-BAB1-4566-A710-B0BBA297F143}"/>
              </a:ext>
            </a:extLst>
          </p:cNvPr>
          <p:cNvPicPr>
            <a:picLocks noChangeAspect="1"/>
          </p:cNvPicPr>
          <p:nvPr/>
        </p:nvPicPr>
        <p:blipFill>
          <a:blip r:embed="rId3"/>
          <a:stretch>
            <a:fillRect/>
          </a:stretch>
        </p:blipFill>
        <p:spPr>
          <a:xfrm>
            <a:off x="8400256" y="4167698"/>
            <a:ext cx="3531340" cy="2618294"/>
          </a:xfrm>
          <a:prstGeom prst="rect">
            <a:avLst/>
          </a:prstGeom>
        </p:spPr>
      </p:pic>
      <p:pic>
        <p:nvPicPr>
          <p:cNvPr id="5" name="Picture 4">
            <a:extLst>
              <a:ext uri="{FF2B5EF4-FFF2-40B4-BE49-F238E27FC236}">
                <a16:creationId xmlns:a16="http://schemas.microsoft.com/office/drawing/2014/main" id="{FAF34A03-1FD0-4A85-A2D5-3CE55822DA32}"/>
              </a:ext>
            </a:extLst>
          </p:cNvPr>
          <p:cNvPicPr>
            <a:picLocks noChangeAspect="1"/>
          </p:cNvPicPr>
          <p:nvPr/>
        </p:nvPicPr>
        <p:blipFill>
          <a:blip r:embed="rId4"/>
          <a:stretch>
            <a:fillRect/>
          </a:stretch>
        </p:blipFill>
        <p:spPr>
          <a:xfrm>
            <a:off x="8256240" y="41698"/>
            <a:ext cx="3755250" cy="2396132"/>
          </a:xfrm>
          <a:prstGeom prst="rect">
            <a:avLst/>
          </a:prstGeom>
        </p:spPr>
      </p:pic>
    </p:spTree>
    <p:extLst>
      <p:ext uri="{BB962C8B-B14F-4D97-AF65-F5344CB8AC3E}">
        <p14:creationId xmlns:p14="http://schemas.microsoft.com/office/powerpoint/2010/main" val="22969481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ekanj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Stekanj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Stekanj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3282</TotalTime>
  <Words>1793</Words>
  <Application>Microsoft Office PowerPoint</Application>
  <PresentationFormat>Widescreen</PresentationFormat>
  <Paragraphs>224</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Lucida Sans Unicode</vt:lpstr>
      <vt:lpstr>SL Swiss</vt:lpstr>
      <vt:lpstr>Verdana</vt:lpstr>
      <vt:lpstr>Wingdings 2</vt:lpstr>
      <vt:lpstr>Wingdings 3</vt:lpstr>
      <vt:lpstr>Stekanje</vt:lpstr>
      <vt:lpstr>Z energetsko prenovo tudi do boljše požarne varnosti stavbe</vt:lpstr>
      <vt:lpstr>Z energetsko prenovo tudi do boljše požarno varnosti stavbe</vt:lpstr>
      <vt:lpstr>Energetska prenova, Požarna varnost in zakonodaja</vt:lpstr>
      <vt:lpstr>Gradbeni zakon</vt:lpstr>
      <vt:lpstr>Uredba o razvščanju objektov</vt:lpstr>
      <vt:lpstr>Zakon o varstvu pred požarom</vt:lpstr>
      <vt:lpstr>Pomen in vloga tehnične smernice</vt:lpstr>
      <vt:lpstr>Odgovornosti izvajalcev in upravljalcev </vt:lpstr>
      <vt:lpstr>Lastnosti ovoja - fasade </vt:lpstr>
      <vt:lpstr>Prenos požara po zunanji steni stavbe</vt:lpstr>
      <vt:lpstr>ETICS</vt:lpstr>
      <vt:lpstr>EPS (ekspandirani polistiren)  in XPS (ekstrudirani polistiren)</vt:lpstr>
      <vt:lpstr>Grenfell Tower 14.6.2017  London</vt:lpstr>
      <vt:lpstr>Pomen elaborata – načrta v praksi</vt:lpstr>
      <vt:lpstr>Pomen elaborata – načrta v praksi</vt:lpstr>
      <vt:lpstr>Pomen elaborata – načrta v praksi</vt:lpstr>
      <vt:lpstr>Prednosti elaborata, PZI načrta, študije</vt:lpstr>
      <vt:lpstr>HVALA ZA VAŠO POZORNOST!  KONTAKTI ZA DODATNE INFORMACIJE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Energetska učinkovitost in trajnostna gradnja</dc:title>
  <dc:creator>Uporabnik sistema Windows</dc:creator>
  <cp:lastModifiedBy>Milena UZAR</cp:lastModifiedBy>
  <cp:revision>86</cp:revision>
  <cp:lastPrinted>2020-03-05T15:02:12Z</cp:lastPrinted>
  <dcterms:created xsi:type="dcterms:W3CDTF">2019-06-11T10:47:24Z</dcterms:created>
  <dcterms:modified xsi:type="dcterms:W3CDTF">2020-08-20T10:38:20Z</dcterms:modified>
</cp:coreProperties>
</file>